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8" r:id="rId2"/>
  </p:sldMasterIdLst>
  <p:sldIdLst>
    <p:sldId id="272" r:id="rId3"/>
    <p:sldId id="257" r:id="rId4"/>
    <p:sldId id="270" r:id="rId5"/>
    <p:sldId id="259" r:id="rId6"/>
    <p:sldId id="261" r:id="rId7"/>
    <p:sldId id="260" r:id="rId8"/>
    <p:sldId id="262" r:id="rId9"/>
    <p:sldId id="263" r:id="rId10"/>
    <p:sldId id="266" r:id="rId11"/>
    <p:sldId id="267" r:id="rId12"/>
    <p:sldId id="268" r:id="rId13"/>
    <p:sldId id="269"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65E07-92CE-4F7C-AFEE-E33CC57910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5C15CD-9A6D-4EE4-9315-9DBF75D502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41F1CD4-71D9-40BC-8300-95FE7D2D82EE}"/>
              </a:ext>
            </a:extLst>
          </p:cNvPr>
          <p:cNvSpPr>
            <a:spLocks noGrp="1"/>
          </p:cNvSpPr>
          <p:nvPr>
            <p:ph type="dt" sz="half" idx="10"/>
          </p:nvPr>
        </p:nvSpPr>
        <p:spPr/>
        <p:txBody>
          <a:bodyPr/>
          <a:lstStyle/>
          <a:p>
            <a:fld id="{575E1108-8C1A-4E95-8FEB-9E755B835940}" type="datetimeFigureOut">
              <a:rPr lang="en-GB" smtClean="0"/>
              <a:t>09/09/2022</a:t>
            </a:fld>
            <a:endParaRPr lang="en-GB"/>
          </a:p>
        </p:txBody>
      </p:sp>
      <p:sp>
        <p:nvSpPr>
          <p:cNvPr id="5" name="Footer Placeholder 4">
            <a:extLst>
              <a:ext uri="{FF2B5EF4-FFF2-40B4-BE49-F238E27FC236}">
                <a16:creationId xmlns:a16="http://schemas.microsoft.com/office/drawing/2014/main" id="{69C311A5-191E-4F9B-BB0F-F00A8E0544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51C4C6-C0A1-439A-AA67-4657FE2DFF1A}"/>
              </a:ext>
            </a:extLst>
          </p:cNvPr>
          <p:cNvSpPr>
            <a:spLocks noGrp="1"/>
          </p:cNvSpPr>
          <p:nvPr>
            <p:ph type="sldNum" sz="quarter" idx="12"/>
          </p:nvPr>
        </p:nvSpPr>
        <p:spPr/>
        <p:txBody>
          <a:bodyPr/>
          <a:lstStyle/>
          <a:p>
            <a:fld id="{87EBBCDB-DA70-4D7B-8E9B-75F13E62DB24}" type="slidenum">
              <a:rPr lang="en-GB" smtClean="0"/>
              <a:t>‹#›</a:t>
            </a:fld>
            <a:endParaRPr lang="en-GB"/>
          </a:p>
        </p:txBody>
      </p:sp>
    </p:spTree>
    <p:extLst>
      <p:ext uri="{BB962C8B-B14F-4D97-AF65-F5344CB8AC3E}">
        <p14:creationId xmlns:p14="http://schemas.microsoft.com/office/powerpoint/2010/main" val="3294080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4DC52-5244-47A2-BB41-C611585766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D6FA40-81D9-409E-AC4E-91AD9E63E26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9D66D2-EE57-44B9-A42A-B2F970EC967D}"/>
              </a:ext>
            </a:extLst>
          </p:cNvPr>
          <p:cNvSpPr>
            <a:spLocks noGrp="1"/>
          </p:cNvSpPr>
          <p:nvPr>
            <p:ph type="dt" sz="half" idx="10"/>
          </p:nvPr>
        </p:nvSpPr>
        <p:spPr/>
        <p:txBody>
          <a:bodyPr/>
          <a:lstStyle/>
          <a:p>
            <a:fld id="{575E1108-8C1A-4E95-8FEB-9E755B835940}" type="datetimeFigureOut">
              <a:rPr lang="en-GB" smtClean="0"/>
              <a:t>09/09/2022</a:t>
            </a:fld>
            <a:endParaRPr lang="en-GB"/>
          </a:p>
        </p:txBody>
      </p:sp>
      <p:sp>
        <p:nvSpPr>
          <p:cNvPr id="5" name="Footer Placeholder 4">
            <a:extLst>
              <a:ext uri="{FF2B5EF4-FFF2-40B4-BE49-F238E27FC236}">
                <a16:creationId xmlns:a16="http://schemas.microsoft.com/office/drawing/2014/main" id="{D42B7A7B-D1EF-4F5A-85A6-82859FB47F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8D6234-1D2D-4315-B89A-D9EBAD20A710}"/>
              </a:ext>
            </a:extLst>
          </p:cNvPr>
          <p:cNvSpPr>
            <a:spLocks noGrp="1"/>
          </p:cNvSpPr>
          <p:nvPr>
            <p:ph type="sldNum" sz="quarter" idx="12"/>
          </p:nvPr>
        </p:nvSpPr>
        <p:spPr/>
        <p:txBody>
          <a:bodyPr/>
          <a:lstStyle/>
          <a:p>
            <a:fld id="{87EBBCDB-DA70-4D7B-8E9B-75F13E62DB24}" type="slidenum">
              <a:rPr lang="en-GB" smtClean="0"/>
              <a:t>‹#›</a:t>
            </a:fld>
            <a:endParaRPr lang="en-GB"/>
          </a:p>
        </p:txBody>
      </p:sp>
    </p:spTree>
    <p:extLst>
      <p:ext uri="{BB962C8B-B14F-4D97-AF65-F5344CB8AC3E}">
        <p14:creationId xmlns:p14="http://schemas.microsoft.com/office/powerpoint/2010/main" val="312797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CA0C61-E1E6-4CEE-AECC-56DD3415FF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9FCFDD-CE92-43DE-AC66-E0687D7639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D1C023-C1AE-4AA0-B691-23057359DBED}"/>
              </a:ext>
            </a:extLst>
          </p:cNvPr>
          <p:cNvSpPr>
            <a:spLocks noGrp="1"/>
          </p:cNvSpPr>
          <p:nvPr>
            <p:ph type="dt" sz="half" idx="10"/>
          </p:nvPr>
        </p:nvSpPr>
        <p:spPr/>
        <p:txBody>
          <a:bodyPr/>
          <a:lstStyle/>
          <a:p>
            <a:fld id="{575E1108-8C1A-4E95-8FEB-9E755B835940}" type="datetimeFigureOut">
              <a:rPr lang="en-GB" smtClean="0"/>
              <a:t>09/09/2022</a:t>
            </a:fld>
            <a:endParaRPr lang="en-GB"/>
          </a:p>
        </p:txBody>
      </p:sp>
      <p:sp>
        <p:nvSpPr>
          <p:cNvPr id="5" name="Footer Placeholder 4">
            <a:extLst>
              <a:ext uri="{FF2B5EF4-FFF2-40B4-BE49-F238E27FC236}">
                <a16:creationId xmlns:a16="http://schemas.microsoft.com/office/drawing/2014/main" id="{A6D017E6-A7FF-4546-9165-3EB808589F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43E275-8060-457F-8E11-B4199731F93B}"/>
              </a:ext>
            </a:extLst>
          </p:cNvPr>
          <p:cNvSpPr>
            <a:spLocks noGrp="1"/>
          </p:cNvSpPr>
          <p:nvPr>
            <p:ph type="sldNum" sz="quarter" idx="12"/>
          </p:nvPr>
        </p:nvSpPr>
        <p:spPr/>
        <p:txBody>
          <a:bodyPr/>
          <a:lstStyle/>
          <a:p>
            <a:fld id="{87EBBCDB-DA70-4D7B-8E9B-75F13E62DB24}" type="slidenum">
              <a:rPr lang="en-GB" smtClean="0"/>
              <a:t>‹#›</a:t>
            </a:fld>
            <a:endParaRPr lang="en-GB"/>
          </a:p>
        </p:txBody>
      </p:sp>
    </p:spTree>
    <p:extLst>
      <p:ext uri="{BB962C8B-B14F-4D97-AF65-F5344CB8AC3E}">
        <p14:creationId xmlns:p14="http://schemas.microsoft.com/office/powerpoint/2010/main" val="2348289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6591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169779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1654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656694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9392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87401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5693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5057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3082C-D20F-42CD-99ED-2BD63FD235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83112B-2093-499B-9BA8-7BCF8F4E41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0F61E1-3B95-44E9-9D64-9490BC5932D0}"/>
              </a:ext>
            </a:extLst>
          </p:cNvPr>
          <p:cNvSpPr>
            <a:spLocks noGrp="1"/>
          </p:cNvSpPr>
          <p:nvPr>
            <p:ph type="dt" sz="half" idx="10"/>
          </p:nvPr>
        </p:nvSpPr>
        <p:spPr/>
        <p:txBody>
          <a:bodyPr/>
          <a:lstStyle/>
          <a:p>
            <a:fld id="{575E1108-8C1A-4E95-8FEB-9E755B835940}" type="datetimeFigureOut">
              <a:rPr lang="en-GB" smtClean="0"/>
              <a:t>09/09/2022</a:t>
            </a:fld>
            <a:endParaRPr lang="en-GB"/>
          </a:p>
        </p:txBody>
      </p:sp>
      <p:sp>
        <p:nvSpPr>
          <p:cNvPr id="5" name="Footer Placeholder 4">
            <a:extLst>
              <a:ext uri="{FF2B5EF4-FFF2-40B4-BE49-F238E27FC236}">
                <a16:creationId xmlns:a16="http://schemas.microsoft.com/office/drawing/2014/main" id="{5FB53358-061E-457D-97D8-6FFBB65CE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259A28-1910-4ACA-9CEE-7F1F79F087AF}"/>
              </a:ext>
            </a:extLst>
          </p:cNvPr>
          <p:cNvSpPr>
            <a:spLocks noGrp="1"/>
          </p:cNvSpPr>
          <p:nvPr>
            <p:ph type="sldNum" sz="quarter" idx="12"/>
          </p:nvPr>
        </p:nvSpPr>
        <p:spPr/>
        <p:txBody>
          <a:bodyPr/>
          <a:lstStyle/>
          <a:p>
            <a:fld id="{87EBBCDB-DA70-4D7B-8E9B-75F13E62DB24}" type="slidenum">
              <a:rPr lang="en-GB" smtClean="0"/>
              <a:t>‹#›</a:t>
            </a:fld>
            <a:endParaRPr lang="en-GB"/>
          </a:p>
        </p:txBody>
      </p:sp>
    </p:spTree>
    <p:extLst>
      <p:ext uri="{BB962C8B-B14F-4D97-AF65-F5344CB8AC3E}">
        <p14:creationId xmlns:p14="http://schemas.microsoft.com/office/powerpoint/2010/main" val="1972653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746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6571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2309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146592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61697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744415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2116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94438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7539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FCB7-3A81-4B6B-920C-21C5048EDB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B9B236D-F70F-46C0-8C71-80D7A94EA9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668E08-5CFB-4677-ADF8-0846E6DF1A55}"/>
              </a:ext>
            </a:extLst>
          </p:cNvPr>
          <p:cNvSpPr>
            <a:spLocks noGrp="1"/>
          </p:cNvSpPr>
          <p:nvPr>
            <p:ph type="dt" sz="half" idx="10"/>
          </p:nvPr>
        </p:nvSpPr>
        <p:spPr/>
        <p:txBody>
          <a:bodyPr/>
          <a:lstStyle/>
          <a:p>
            <a:fld id="{575E1108-8C1A-4E95-8FEB-9E755B835940}" type="datetimeFigureOut">
              <a:rPr lang="en-GB" smtClean="0"/>
              <a:t>09/09/2022</a:t>
            </a:fld>
            <a:endParaRPr lang="en-GB"/>
          </a:p>
        </p:txBody>
      </p:sp>
      <p:sp>
        <p:nvSpPr>
          <p:cNvPr id="5" name="Footer Placeholder 4">
            <a:extLst>
              <a:ext uri="{FF2B5EF4-FFF2-40B4-BE49-F238E27FC236}">
                <a16:creationId xmlns:a16="http://schemas.microsoft.com/office/drawing/2014/main" id="{02BC1733-2868-49AE-AC47-33273ADD08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3EE8C3-E9AB-4BAA-8BCE-64DC1A2FA885}"/>
              </a:ext>
            </a:extLst>
          </p:cNvPr>
          <p:cNvSpPr>
            <a:spLocks noGrp="1"/>
          </p:cNvSpPr>
          <p:nvPr>
            <p:ph type="sldNum" sz="quarter" idx="12"/>
          </p:nvPr>
        </p:nvSpPr>
        <p:spPr/>
        <p:txBody>
          <a:bodyPr/>
          <a:lstStyle/>
          <a:p>
            <a:fld id="{87EBBCDB-DA70-4D7B-8E9B-75F13E62DB24}" type="slidenum">
              <a:rPr lang="en-GB" smtClean="0"/>
              <a:t>‹#›</a:t>
            </a:fld>
            <a:endParaRPr lang="en-GB"/>
          </a:p>
        </p:txBody>
      </p:sp>
    </p:spTree>
    <p:extLst>
      <p:ext uri="{BB962C8B-B14F-4D97-AF65-F5344CB8AC3E}">
        <p14:creationId xmlns:p14="http://schemas.microsoft.com/office/powerpoint/2010/main" val="2169193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51B2B-310C-4A14-B55A-F0B5DEE05E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274170-CC89-44AB-A3E4-77BB732C50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B6448C4-B8F6-4FCD-B6CD-F0EB61D8820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83B17D-7886-420F-98CA-6C5DD7976D87}"/>
              </a:ext>
            </a:extLst>
          </p:cNvPr>
          <p:cNvSpPr>
            <a:spLocks noGrp="1"/>
          </p:cNvSpPr>
          <p:nvPr>
            <p:ph type="dt" sz="half" idx="10"/>
          </p:nvPr>
        </p:nvSpPr>
        <p:spPr/>
        <p:txBody>
          <a:bodyPr/>
          <a:lstStyle/>
          <a:p>
            <a:fld id="{575E1108-8C1A-4E95-8FEB-9E755B835940}" type="datetimeFigureOut">
              <a:rPr lang="en-GB" smtClean="0"/>
              <a:t>09/09/2022</a:t>
            </a:fld>
            <a:endParaRPr lang="en-GB"/>
          </a:p>
        </p:txBody>
      </p:sp>
      <p:sp>
        <p:nvSpPr>
          <p:cNvPr id="6" name="Footer Placeholder 5">
            <a:extLst>
              <a:ext uri="{FF2B5EF4-FFF2-40B4-BE49-F238E27FC236}">
                <a16:creationId xmlns:a16="http://schemas.microsoft.com/office/drawing/2014/main" id="{C3624F8A-936E-4742-8EE9-0D3F4A30C0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6FE85B-ED9C-44A2-857C-EB6AD6E94C35}"/>
              </a:ext>
            </a:extLst>
          </p:cNvPr>
          <p:cNvSpPr>
            <a:spLocks noGrp="1"/>
          </p:cNvSpPr>
          <p:nvPr>
            <p:ph type="sldNum" sz="quarter" idx="12"/>
          </p:nvPr>
        </p:nvSpPr>
        <p:spPr/>
        <p:txBody>
          <a:bodyPr/>
          <a:lstStyle/>
          <a:p>
            <a:fld id="{87EBBCDB-DA70-4D7B-8E9B-75F13E62DB24}" type="slidenum">
              <a:rPr lang="en-GB" smtClean="0"/>
              <a:t>‹#›</a:t>
            </a:fld>
            <a:endParaRPr lang="en-GB"/>
          </a:p>
        </p:txBody>
      </p:sp>
    </p:spTree>
    <p:extLst>
      <p:ext uri="{BB962C8B-B14F-4D97-AF65-F5344CB8AC3E}">
        <p14:creationId xmlns:p14="http://schemas.microsoft.com/office/powerpoint/2010/main" val="364322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6491-196D-43CA-9644-5A1DEAAC658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A4B99D-099D-47DB-BD04-723C27F036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4FCB2A5-3289-4182-8F27-0DAAA61EE5B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14ED898-3FBE-42BD-89CC-8347F248EE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F2E705-79AF-46C3-A0B4-C518CB807D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EDF239B-800C-444B-8AD2-B9EC9F2D1E81}"/>
              </a:ext>
            </a:extLst>
          </p:cNvPr>
          <p:cNvSpPr>
            <a:spLocks noGrp="1"/>
          </p:cNvSpPr>
          <p:nvPr>
            <p:ph type="dt" sz="half" idx="10"/>
          </p:nvPr>
        </p:nvSpPr>
        <p:spPr/>
        <p:txBody>
          <a:bodyPr/>
          <a:lstStyle/>
          <a:p>
            <a:fld id="{575E1108-8C1A-4E95-8FEB-9E755B835940}" type="datetimeFigureOut">
              <a:rPr lang="en-GB" smtClean="0"/>
              <a:t>09/09/2022</a:t>
            </a:fld>
            <a:endParaRPr lang="en-GB"/>
          </a:p>
        </p:txBody>
      </p:sp>
      <p:sp>
        <p:nvSpPr>
          <p:cNvPr id="8" name="Footer Placeholder 7">
            <a:extLst>
              <a:ext uri="{FF2B5EF4-FFF2-40B4-BE49-F238E27FC236}">
                <a16:creationId xmlns:a16="http://schemas.microsoft.com/office/drawing/2014/main" id="{CE148EAF-AA0F-4D11-A0E9-840FD7383CE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3DA2EF7-4CBB-4267-8582-222CEB084D0E}"/>
              </a:ext>
            </a:extLst>
          </p:cNvPr>
          <p:cNvSpPr>
            <a:spLocks noGrp="1"/>
          </p:cNvSpPr>
          <p:nvPr>
            <p:ph type="sldNum" sz="quarter" idx="12"/>
          </p:nvPr>
        </p:nvSpPr>
        <p:spPr/>
        <p:txBody>
          <a:bodyPr/>
          <a:lstStyle/>
          <a:p>
            <a:fld id="{87EBBCDB-DA70-4D7B-8E9B-75F13E62DB24}" type="slidenum">
              <a:rPr lang="en-GB" smtClean="0"/>
              <a:t>‹#›</a:t>
            </a:fld>
            <a:endParaRPr lang="en-GB"/>
          </a:p>
        </p:txBody>
      </p:sp>
    </p:spTree>
    <p:extLst>
      <p:ext uri="{BB962C8B-B14F-4D97-AF65-F5344CB8AC3E}">
        <p14:creationId xmlns:p14="http://schemas.microsoft.com/office/powerpoint/2010/main" val="4048630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B8CEB-C254-4ED3-A881-70B710C1DD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DFC1C7-4802-495F-A906-DB6B16732F87}"/>
              </a:ext>
            </a:extLst>
          </p:cNvPr>
          <p:cNvSpPr>
            <a:spLocks noGrp="1"/>
          </p:cNvSpPr>
          <p:nvPr>
            <p:ph type="dt" sz="half" idx="10"/>
          </p:nvPr>
        </p:nvSpPr>
        <p:spPr/>
        <p:txBody>
          <a:bodyPr/>
          <a:lstStyle/>
          <a:p>
            <a:fld id="{575E1108-8C1A-4E95-8FEB-9E755B835940}" type="datetimeFigureOut">
              <a:rPr lang="en-GB" smtClean="0"/>
              <a:t>09/09/2022</a:t>
            </a:fld>
            <a:endParaRPr lang="en-GB"/>
          </a:p>
        </p:txBody>
      </p:sp>
      <p:sp>
        <p:nvSpPr>
          <p:cNvPr id="4" name="Footer Placeholder 3">
            <a:extLst>
              <a:ext uri="{FF2B5EF4-FFF2-40B4-BE49-F238E27FC236}">
                <a16:creationId xmlns:a16="http://schemas.microsoft.com/office/drawing/2014/main" id="{2D59A974-3A70-44BE-BB9C-58F8E2A6D93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C93FBB-DB0C-4900-ABE7-0B3B91A52A17}"/>
              </a:ext>
            </a:extLst>
          </p:cNvPr>
          <p:cNvSpPr>
            <a:spLocks noGrp="1"/>
          </p:cNvSpPr>
          <p:nvPr>
            <p:ph type="sldNum" sz="quarter" idx="12"/>
          </p:nvPr>
        </p:nvSpPr>
        <p:spPr/>
        <p:txBody>
          <a:bodyPr/>
          <a:lstStyle/>
          <a:p>
            <a:fld id="{87EBBCDB-DA70-4D7B-8E9B-75F13E62DB24}" type="slidenum">
              <a:rPr lang="en-GB" smtClean="0"/>
              <a:t>‹#›</a:t>
            </a:fld>
            <a:endParaRPr lang="en-GB"/>
          </a:p>
        </p:txBody>
      </p:sp>
    </p:spTree>
    <p:extLst>
      <p:ext uri="{BB962C8B-B14F-4D97-AF65-F5344CB8AC3E}">
        <p14:creationId xmlns:p14="http://schemas.microsoft.com/office/powerpoint/2010/main" val="3355426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673537-EA7E-4E32-80C8-431D6E727E30}"/>
              </a:ext>
            </a:extLst>
          </p:cNvPr>
          <p:cNvSpPr>
            <a:spLocks noGrp="1"/>
          </p:cNvSpPr>
          <p:nvPr>
            <p:ph type="dt" sz="half" idx="10"/>
          </p:nvPr>
        </p:nvSpPr>
        <p:spPr/>
        <p:txBody>
          <a:bodyPr/>
          <a:lstStyle/>
          <a:p>
            <a:fld id="{575E1108-8C1A-4E95-8FEB-9E755B835940}" type="datetimeFigureOut">
              <a:rPr lang="en-GB" smtClean="0"/>
              <a:t>09/09/2022</a:t>
            </a:fld>
            <a:endParaRPr lang="en-GB"/>
          </a:p>
        </p:txBody>
      </p:sp>
      <p:sp>
        <p:nvSpPr>
          <p:cNvPr id="3" name="Footer Placeholder 2">
            <a:extLst>
              <a:ext uri="{FF2B5EF4-FFF2-40B4-BE49-F238E27FC236}">
                <a16:creationId xmlns:a16="http://schemas.microsoft.com/office/drawing/2014/main" id="{F8EDBB7C-DEFF-4218-ACF4-B6CCAE911A9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B74C10-8D1C-4F91-8E0D-049763AD0908}"/>
              </a:ext>
            </a:extLst>
          </p:cNvPr>
          <p:cNvSpPr>
            <a:spLocks noGrp="1"/>
          </p:cNvSpPr>
          <p:nvPr>
            <p:ph type="sldNum" sz="quarter" idx="12"/>
          </p:nvPr>
        </p:nvSpPr>
        <p:spPr/>
        <p:txBody>
          <a:bodyPr/>
          <a:lstStyle/>
          <a:p>
            <a:fld id="{87EBBCDB-DA70-4D7B-8E9B-75F13E62DB24}" type="slidenum">
              <a:rPr lang="en-GB" smtClean="0"/>
              <a:t>‹#›</a:t>
            </a:fld>
            <a:endParaRPr lang="en-GB"/>
          </a:p>
        </p:txBody>
      </p:sp>
    </p:spTree>
    <p:extLst>
      <p:ext uri="{BB962C8B-B14F-4D97-AF65-F5344CB8AC3E}">
        <p14:creationId xmlns:p14="http://schemas.microsoft.com/office/powerpoint/2010/main" val="1179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7555E-A9A8-4021-8C81-DFE033AC4C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E432D8A-2114-4241-AF7A-B7AA395327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904BD1A-7D65-4B6C-97D6-807EB26481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EC2179-2830-438E-8C37-644D6A42D774}"/>
              </a:ext>
            </a:extLst>
          </p:cNvPr>
          <p:cNvSpPr>
            <a:spLocks noGrp="1"/>
          </p:cNvSpPr>
          <p:nvPr>
            <p:ph type="dt" sz="half" idx="10"/>
          </p:nvPr>
        </p:nvSpPr>
        <p:spPr/>
        <p:txBody>
          <a:bodyPr/>
          <a:lstStyle/>
          <a:p>
            <a:fld id="{575E1108-8C1A-4E95-8FEB-9E755B835940}" type="datetimeFigureOut">
              <a:rPr lang="en-GB" smtClean="0"/>
              <a:t>09/09/2022</a:t>
            </a:fld>
            <a:endParaRPr lang="en-GB"/>
          </a:p>
        </p:txBody>
      </p:sp>
      <p:sp>
        <p:nvSpPr>
          <p:cNvPr id="6" name="Footer Placeholder 5">
            <a:extLst>
              <a:ext uri="{FF2B5EF4-FFF2-40B4-BE49-F238E27FC236}">
                <a16:creationId xmlns:a16="http://schemas.microsoft.com/office/drawing/2014/main" id="{B3E424C9-01AB-46D8-A7A1-5DEB909F8A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039BA8-A967-4685-8746-11118D859BDA}"/>
              </a:ext>
            </a:extLst>
          </p:cNvPr>
          <p:cNvSpPr>
            <a:spLocks noGrp="1"/>
          </p:cNvSpPr>
          <p:nvPr>
            <p:ph type="sldNum" sz="quarter" idx="12"/>
          </p:nvPr>
        </p:nvSpPr>
        <p:spPr/>
        <p:txBody>
          <a:bodyPr/>
          <a:lstStyle/>
          <a:p>
            <a:fld id="{87EBBCDB-DA70-4D7B-8E9B-75F13E62DB24}" type="slidenum">
              <a:rPr lang="en-GB" smtClean="0"/>
              <a:t>‹#›</a:t>
            </a:fld>
            <a:endParaRPr lang="en-GB"/>
          </a:p>
        </p:txBody>
      </p:sp>
    </p:spTree>
    <p:extLst>
      <p:ext uri="{BB962C8B-B14F-4D97-AF65-F5344CB8AC3E}">
        <p14:creationId xmlns:p14="http://schemas.microsoft.com/office/powerpoint/2010/main" val="1286110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31BC9-C88C-45E6-82F8-FA54F5B7E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113953-45E7-444B-A93E-82730596E8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F22556-F4DF-439D-8EDF-DE8B2548F4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8BD7BA-2C2B-46D1-9523-CD6A8CEEC12B}"/>
              </a:ext>
            </a:extLst>
          </p:cNvPr>
          <p:cNvSpPr>
            <a:spLocks noGrp="1"/>
          </p:cNvSpPr>
          <p:nvPr>
            <p:ph type="dt" sz="half" idx="10"/>
          </p:nvPr>
        </p:nvSpPr>
        <p:spPr/>
        <p:txBody>
          <a:bodyPr/>
          <a:lstStyle/>
          <a:p>
            <a:fld id="{575E1108-8C1A-4E95-8FEB-9E755B835940}" type="datetimeFigureOut">
              <a:rPr lang="en-GB" smtClean="0"/>
              <a:t>09/09/2022</a:t>
            </a:fld>
            <a:endParaRPr lang="en-GB"/>
          </a:p>
        </p:txBody>
      </p:sp>
      <p:sp>
        <p:nvSpPr>
          <p:cNvPr id="6" name="Footer Placeholder 5">
            <a:extLst>
              <a:ext uri="{FF2B5EF4-FFF2-40B4-BE49-F238E27FC236}">
                <a16:creationId xmlns:a16="http://schemas.microsoft.com/office/drawing/2014/main" id="{CA7A6579-A020-4625-BC7E-26F6CE437A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63711-972F-48B8-BBFA-2AA7A66D3389}"/>
              </a:ext>
            </a:extLst>
          </p:cNvPr>
          <p:cNvSpPr>
            <a:spLocks noGrp="1"/>
          </p:cNvSpPr>
          <p:nvPr>
            <p:ph type="sldNum" sz="quarter" idx="12"/>
          </p:nvPr>
        </p:nvSpPr>
        <p:spPr/>
        <p:txBody>
          <a:bodyPr/>
          <a:lstStyle/>
          <a:p>
            <a:fld id="{87EBBCDB-DA70-4D7B-8E9B-75F13E62DB24}" type="slidenum">
              <a:rPr lang="en-GB" smtClean="0"/>
              <a:t>‹#›</a:t>
            </a:fld>
            <a:endParaRPr lang="en-GB"/>
          </a:p>
        </p:txBody>
      </p:sp>
    </p:spTree>
    <p:extLst>
      <p:ext uri="{BB962C8B-B14F-4D97-AF65-F5344CB8AC3E}">
        <p14:creationId xmlns:p14="http://schemas.microsoft.com/office/powerpoint/2010/main" val="385716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D26FD7-CE11-422B-A656-3F62DA8BB7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30A9B1-E087-43E9-9DA8-976EFFA331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4E142B-80C4-4295-97E8-2FC450E42D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E1108-8C1A-4E95-8FEB-9E755B835940}" type="datetimeFigureOut">
              <a:rPr lang="en-GB" smtClean="0"/>
              <a:t>09/09/2022</a:t>
            </a:fld>
            <a:endParaRPr lang="en-GB"/>
          </a:p>
        </p:txBody>
      </p:sp>
      <p:sp>
        <p:nvSpPr>
          <p:cNvPr id="5" name="Footer Placeholder 4">
            <a:extLst>
              <a:ext uri="{FF2B5EF4-FFF2-40B4-BE49-F238E27FC236}">
                <a16:creationId xmlns:a16="http://schemas.microsoft.com/office/drawing/2014/main" id="{4ADA509F-C84B-4289-BDF0-E028A85131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3A29161-ECC5-4613-81F3-1A652ED653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BBCDB-DA70-4D7B-8E9B-75F13E62DB24}" type="slidenum">
              <a:rPr lang="en-GB" smtClean="0"/>
              <a:t>‹#›</a:t>
            </a:fld>
            <a:endParaRPr lang="en-GB"/>
          </a:p>
        </p:txBody>
      </p:sp>
    </p:spTree>
    <p:extLst>
      <p:ext uri="{BB962C8B-B14F-4D97-AF65-F5344CB8AC3E}">
        <p14:creationId xmlns:p14="http://schemas.microsoft.com/office/powerpoint/2010/main" val="366866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75E1108-8C1A-4E95-8FEB-9E755B835940}" type="datetimeFigureOut">
              <a:rPr lang="en-GB" smtClean="0"/>
              <a:t>09/09/2022</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7EBBCDB-DA70-4D7B-8E9B-75F13E62DB24}" type="slidenum">
              <a:rPr lang="en-GB" smtClean="0"/>
              <a:t>‹#›</a:t>
            </a:fld>
            <a:endParaRPr lang="en-GB"/>
          </a:p>
        </p:txBody>
      </p:sp>
    </p:spTree>
    <p:extLst>
      <p:ext uri="{BB962C8B-B14F-4D97-AF65-F5344CB8AC3E}">
        <p14:creationId xmlns:p14="http://schemas.microsoft.com/office/powerpoint/2010/main" val="40937926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v.uk/children-with-special-educational-needs/extra-SEN-hel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pprenticeships.gov.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nationalcareers.service.gov.uk/careers-advice/career-choices-at-1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1619-bursary-fund"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nationalcareers.service.gov.uk/careers-advice/options-with-education-health-and-care-pla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nationalcareers.service.gov.uk/careers-advice/career-choices-at-16#t-levels" TargetMode="External"/><Relationship Id="rId7" Type="http://schemas.openxmlformats.org/officeDocument/2006/relationships/image" Target="../media/image3.jpeg"/><Relationship Id="rId2" Type="http://schemas.openxmlformats.org/officeDocument/2006/relationships/hyperlink" Target="https://nationalcareers.service.gov.uk/careers-advice/career-choices-at-16#a-levels" TargetMode="External"/><Relationship Id="rId1" Type="http://schemas.openxmlformats.org/officeDocument/2006/relationships/slideLayout" Target="../slideLayouts/slideLayout2.xml"/><Relationship Id="rId6" Type="http://schemas.openxmlformats.org/officeDocument/2006/relationships/hyperlink" Target="https://nationalcareers.service.gov.uk/careers-advice/career-choices-at-16#exam-retakes" TargetMode="External"/><Relationship Id="rId5" Type="http://schemas.openxmlformats.org/officeDocument/2006/relationships/hyperlink" Target="https://nationalcareers.service.gov.uk/careers-advice/career-choices-at-16#applied-qualifications" TargetMode="External"/><Relationship Id="rId4" Type="http://schemas.openxmlformats.org/officeDocument/2006/relationships/hyperlink" Target="https://nationalcareers.service.gov.uk/careers-advice/career-choices-at-16#technical-vocational-qualification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nationalcareers.service.gov.uk/careers-advice/career-choices-at-16#supported-internships" TargetMode="External"/><Relationship Id="rId2" Type="http://schemas.openxmlformats.org/officeDocument/2006/relationships/hyperlink" Target="https://nationalcareers.service.gov.uk/careers-advice/career-choices-at-16#traineeships"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nationalcareers.service.gov.uk/careers-advice/career-choices-at-16#school-leavers" TargetMode="External"/><Relationship Id="rId4" Type="http://schemas.openxmlformats.org/officeDocument/2006/relationships/hyperlink" Target="https://nationalcareers.service.gov.uk/careers-advice/career-choices-at-16#apprenticeship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ucas.com/further-education/post-16-qualifications/qualifications-you-can-take/levels" TargetMode="External"/><Relationship Id="rId2" Type="http://schemas.openxmlformats.org/officeDocument/2006/relationships/hyperlink" Target="https://www.gov.uk/what-different-qualification-levels-mean/list-of-qualification-levels"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s://www.gov.uk/what-different-qualification-levels-mean/list-of-qualification-levels"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www.tlevels.gov.uk/student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v.uk/what-different-qualification-levels-mean/list-of-qualification-level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qa.org.uk/applied-general" TargetMode="External"/><Relationship Id="rId2" Type="http://schemas.openxmlformats.org/officeDocument/2006/relationships/hyperlink" Target="https://www.gov.uk/what-different-qualification-levels-mean/list-of-qualification-levels"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https://www.gov.uk/what-different-qualification-levels-mean/list-of-qualification-levels#level-3" TargetMode="External"/><Relationship Id="rId2" Type="http://schemas.openxmlformats.org/officeDocument/2006/relationships/hyperlink" Target="https://www.gov.uk/children-with-special-educational-needs/extra-SEN-help" TargetMode="External"/><Relationship Id="rId1" Type="http://schemas.openxmlformats.org/officeDocument/2006/relationships/slideLayout" Target="../slideLayouts/slideLayout2.xml"/><Relationship Id="rId4" Type="http://schemas.openxmlformats.org/officeDocument/2006/relationships/hyperlink" Target="https://www.gov.uk/find-traineesh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BE732-22F0-4841-A00F-CA00CFD16B63}"/>
              </a:ext>
            </a:extLst>
          </p:cNvPr>
          <p:cNvSpPr>
            <a:spLocks noGrp="1"/>
          </p:cNvSpPr>
          <p:nvPr>
            <p:ph type="ctrTitle"/>
          </p:nvPr>
        </p:nvSpPr>
        <p:spPr/>
        <p:txBody>
          <a:bodyPr/>
          <a:lstStyle/>
          <a:p>
            <a:r>
              <a:rPr lang="en-GB" b="1" dirty="0">
                <a:latin typeface="Century Gothic" panose="020B0502020202020204" pitchFamily="34" charset="0"/>
              </a:rPr>
              <a:t>Weekly Careers Bulletin</a:t>
            </a:r>
          </a:p>
        </p:txBody>
      </p:sp>
      <p:sp>
        <p:nvSpPr>
          <p:cNvPr id="3" name="Subtitle 2">
            <a:extLst>
              <a:ext uri="{FF2B5EF4-FFF2-40B4-BE49-F238E27FC236}">
                <a16:creationId xmlns:a16="http://schemas.microsoft.com/office/drawing/2014/main" id="{09BB21BB-3207-402A-A8E5-D71F2A20C449}"/>
              </a:ext>
            </a:extLst>
          </p:cNvPr>
          <p:cNvSpPr>
            <a:spLocks noGrp="1"/>
          </p:cNvSpPr>
          <p:nvPr>
            <p:ph type="subTitle" idx="1"/>
          </p:nvPr>
        </p:nvSpPr>
        <p:spPr/>
        <p:txBody>
          <a:bodyPr>
            <a:normAutofit/>
          </a:bodyPr>
          <a:lstStyle/>
          <a:p>
            <a:r>
              <a:rPr lang="en-GB" sz="4000" dirty="0"/>
              <a:t>WB: 26</a:t>
            </a:r>
            <a:r>
              <a:rPr lang="en-GB" sz="4000" baseline="30000" dirty="0"/>
              <a:t>th</a:t>
            </a:r>
            <a:r>
              <a:rPr lang="en-GB" sz="4000" dirty="0"/>
              <a:t> September 2022</a:t>
            </a:r>
          </a:p>
        </p:txBody>
      </p:sp>
      <p:pic>
        <p:nvPicPr>
          <p:cNvPr id="4" name="Picture 3">
            <a:extLst>
              <a:ext uri="{FF2B5EF4-FFF2-40B4-BE49-F238E27FC236}">
                <a16:creationId xmlns:a16="http://schemas.microsoft.com/office/drawing/2014/main" id="{169ADFF0-878B-4795-8CB0-928162B16864}"/>
              </a:ext>
            </a:extLst>
          </p:cNvPr>
          <p:cNvPicPr>
            <a:picLocks noChangeAspect="1"/>
          </p:cNvPicPr>
          <p:nvPr/>
        </p:nvPicPr>
        <p:blipFill rotWithShape="1">
          <a:blip r:embed="rId2"/>
          <a:srcRect l="4472" t="10886" r="62845" b="80307"/>
          <a:stretch/>
        </p:blipFill>
        <p:spPr>
          <a:xfrm>
            <a:off x="684212" y="302004"/>
            <a:ext cx="7028687" cy="1065402"/>
          </a:xfrm>
          <a:prstGeom prst="rect">
            <a:avLst/>
          </a:prstGeom>
        </p:spPr>
      </p:pic>
    </p:spTree>
    <p:extLst>
      <p:ext uri="{BB962C8B-B14F-4D97-AF65-F5344CB8AC3E}">
        <p14:creationId xmlns:p14="http://schemas.microsoft.com/office/powerpoint/2010/main" val="2082915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1196-7E47-47DC-A472-FF7A7A38A668}"/>
              </a:ext>
            </a:extLst>
          </p:cNvPr>
          <p:cNvSpPr>
            <a:spLocks noGrp="1"/>
          </p:cNvSpPr>
          <p:nvPr>
            <p:ph type="title"/>
          </p:nvPr>
        </p:nvSpPr>
        <p:spPr/>
        <p:txBody>
          <a:bodyPr/>
          <a:lstStyle/>
          <a:p>
            <a:pPr algn="ctr"/>
            <a:r>
              <a:rPr lang="en-GB" b="1" dirty="0">
                <a:latin typeface="Arial Black" panose="020B0A04020102020204" pitchFamily="34" charset="0"/>
              </a:rPr>
              <a:t>Supported internships</a:t>
            </a:r>
          </a:p>
        </p:txBody>
      </p:sp>
      <p:sp>
        <p:nvSpPr>
          <p:cNvPr id="3" name="Content Placeholder 2">
            <a:extLst>
              <a:ext uri="{FF2B5EF4-FFF2-40B4-BE49-F238E27FC236}">
                <a16:creationId xmlns:a16="http://schemas.microsoft.com/office/drawing/2014/main" id="{7921CD51-142C-469E-B183-55683AAC942F}"/>
              </a:ext>
            </a:extLst>
          </p:cNvPr>
          <p:cNvSpPr>
            <a:spLocks noGrp="1"/>
          </p:cNvSpPr>
          <p:nvPr>
            <p:ph idx="1"/>
          </p:nvPr>
        </p:nvSpPr>
        <p:spPr/>
        <p:txBody>
          <a:bodyPr>
            <a:normAutofit fontScale="77500" lnSpcReduction="20000"/>
          </a:bodyPr>
          <a:lstStyle/>
          <a:p>
            <a:r>
              <a:rPr lang="en-GB" b="1" dirty="0">
                <a:latin typeface="Century Gothic" panose="020B0502020202020204" pitchFamily="34" charset="0"/>
              </a:rPr>
              <a:t>Description: </a:t>
            </a:r>
            <a:r>
              <a:rPr lang="en-GB" dirty="0">
                <a:latin typeface="Century Gothic" panose="020B0502020202020204" pitchFamily="34" charset="0"/>
              </a:rPr>
              <a:t>Supported internships are for young people with learning difficulties or learning disabilities, who need extra support to get a job.</a:t>
            </a:r>
          </a:p>
          <a:p>
            <a:r>
              <a:rPr lang="en-GB" b="1" dirty="0">
                <a:latin typeface="Century Gothic" panose="020B0502020202020204" pitchFamily="34" charset="0"/>
              </a:rPr>
              <a:t>Location:</a:t>
            </a:r>
            <a:r>
              <a:rPr lang="en-GB" dirty="0">
                <a:latin typeface="Century Gothic" panose="020B0502020202020204" pitchFamily="34" charset="0"/>
              </a:rPr>
              <a:t> You'll spend most of your time on placements with an employer, learning skills for work. You'll also get help from a tutor and a job coach in college or with a specialist provider.</a:t>
            </a:r>
          </a:p>
          <a:p>
            <a:r>
              <a:rPr lang="en-GB" b="1" dirty="0">
                <a:latin typeface="Century Gothic" panose="020B0502020202020204" pitchFamily="34" charset="0"/>
              </a:rPr>
              <a:t>Duration: </a:t>
            </a:r>
            <a:r>
              <a:rPr lang="en-GB" dirty="0">
                <a:latin typeface="Century Gothic" panose="020B0502020202020204" pitchFamily="34" charset="0"/>
              </a:rPr>
              <a:t>A minimum of 6 months</a:t>
            </a:r>
          </a:p>
          <a:p>
            <a:r>
              <a:rPr lang="en-GB" dirty="0">
                <a:latin typeface="Century Gothic" panose="020B0502020202020204" pitchFamily="34" charset="0"/>
              </a:rPr>
              <a:t>Entry requirements: Aged 16-24 with an </a:t>
            </a:r>
            <a:r>
              <a:rPr lang="en-GB" dirty="0">
                <a:latin typeface="Century Gothic" panose="020B0502020202020204" pitchFamily="34" charset="0"/>
                <a:hlinkClick r:id="rId2"/>
              </a:rPr>
              <a:t>Education Health and Care Plan</a:t>
            </a:r>
            <a:endParaRPr lang="en-GB" dirty="0">
              <a:latin typeface="Century Gothic" panose="020B0502020202020204" pitchFamily="34" charset="0"/>
            </a:endParaRPr>
          </a:p>
          <a:p>
            <a:r>
              <a:rPr lang="en-GB" b="1" dirty="0">
                <a:latin typeface="Century Gothic" panose="020B0502020202020204" pitchFamily="34" charset="0"/>
              </a:rPr>
              <a:t>Qualifications: </a:t>
            </a:r>
            <a:r>
              <a:rPr lang="en-GB" dirty="0">
                <a:latin typeface="Century Gothic" panose="020B0502020202020204" pitchFamily="34" charset="0"/>
              </a:rPr>
              <a:t>GCSE English and maths</a:t>
            </a:r>
          </a:p>
          <a:p>
            <a:r>
              <a:rPr lang="en-GB" dirty="0">
                <a:latin typeface="Century Gothic" panose="020B0502020202020204" pitchFamily="34" charset="0"/>
              </a:rPr>
              <a:t>Leads to: Work, traineeship, apprenticeship</a:t>
            </a:r>
          </a:p>
          <a:p>
            <a:r>
              <a:rPr lang="en-GB" dirty="0">
                <a:latin typeface="Century Gothic" panose="020B0502020202020204" pitchFamily="34" charset="0"/>
              </a:rPr>
              <a:t>Find out more:</a:t>
            </a:r>
          </a:p>
          <a:p>
            <a:pPr lvl="1"/>
            <a:r>
              <a:rPr lang="en-GB" dirty="0">
                <a:latin typeface="Century Gothic" panose="020B0502020202020204" pitchFamily="34" charset="0"/>
              </a:rPr>
              <a:t>from your school or local college</a:t>
            </a:r>
          </a:p>
          <a:p>
            <a:pPr lvl="1"/>
            <a:r>
              <a:rPr lang="en-GB" dirty="0">
                <a:latin typeface="Century Gothic" panose="020B0502020202020204" pitchFamily="34" charset="0"/>
              </a:rPr>
              <a:t>speak to your social worker or a transition worker</a:t>
            </a:r>
          </a:p>
          <a:p>
            <a:pPr lvl="1"/>
            <a:r>
              <a:rPr lang="en-GB" dirty="0">
                <a:latin typeface="Century Gothic" panose="020B0502020202020204" pitchFamily="34" charset="0"/>
              </a:rPr>
              <a:t>speak to your Jobcentre Plus adviser</a:t>
            </a:r>
          </a:p>
          <a:p>
            <a:endParaRPr lang="en-GB" dirty="0"/>
          </a:p>
          <a:p>
            <a:endParaRPr lang="en-GB" dirty="0"/>
          </a:p>
        </p:txBody>
      </p:sp>
    </p:spTree>
    <p:extLst>
      <p:ext uri="{BB962C8B-B14F-4D97-AF65-F5344CB8AC3E}">
        <p14:creationId xmlns:p14="http://schemas.microsoft.com/office/powerpoint/2010/main" val="251653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1196-7E47-47DC-A472-FF7A7A38A668}"/>
              </a:ext>
            </a:extLst>
          </p:cNvPr>
          <p:cNvSpPr>
            <a:spLocks noGrp="1"/>
          </p:cNvSpPr>
          <p:nvPr>
            <p:ph type="title"/>
          </p:nvPr>
        </p:nvSpPr>
        <p:spPr/>
        <p:txBody>
          <a:bodyPr/>
          <a:lstStyle/>
          <a:p>
            <a:pPr algn="ctr"/>
            <a:r>
              <a:rPr lang="en-GB" b="1" dirty="0">
                <a:latin typeface="Arial Black" panose="020B0A04020102020204" pitchFamily="34" charset="0"/>
              </a:rPr>
              <a:t>Apprenticeships</a:t>
            </a:r>
          </a:p>
        </p:txBody>
      </p:sp>
      <p:sp>
        <p:nvSpPr>
          <p:cNvPr id="3" name="Content Placeholder 2">
            <a:extLst>
              <a:ext uri="{FF2B5EF4-FFF2-40B4-BE49-F238E27FC236}">
                <a16:creationId xmlns:a16="http://schemas.microsoft.com/office/drawing/2014/main" id="{7921CD51-142C-469E-B183-55683AAC942F}"/>
              </a:ext>
            </a:extLst>
          </p:cNvPr>
          <p:cNvSpPr>
            <a:spLocks noGrp="1"/>
          </p:cNvSpPr>
          <p:nvPr>
            <p:ph idx="1"/>
          </p:nvPr>
        </p:nvSpPr>
        <p:spPr/>
        <p:txBody>
          <a:bodyPr>
            <a:normAutofit fontScale="70000" lnSpcReduction="20000"/>
          </a:bodyPr>
          <a:lstStyle/>
          <a:p>
            <a:r>
              <a:rPr lang="en-GB" b="1" dirty="0">
                <a:latin typeface="Century Gothic" panose="020B0502020202020204" pitchFamily="34" charset="0"/>
              </a:rPr>
              <a:t>Description: </a:t>
            </a:r>
            <a:r>
              <a:rPr lang="en-GB" dirty="0">
                <a:latin typeface="Century Gothic" panose="020B0502020202020204" pitchFamily="34" charset="0"/>
              </a:rPr>
              <a:t>Intermediate, advanced higher and degree apprenticeships combine practical on-the-job skills training with off-the-job learning. You'll get training that is relevant to your job and be paid a salary. Start at a level to suit you, with support if you have special needs or a disability.</a:t>
            </a:r>
          </a:p>
          <a:p>
            <a:r>
              <a:rPr lang="en-GB" b="1" dirty="0">
                <a:latin typeface="Century Gothic" panose="020B0502020202020204" pitchFamily="34" charset="0"/>
              </a:rPr>
              <a:t>Location: </a:t>
            </a:r>
            <a:r>
              <a:rPr lang="en-GB" dirty="0">
                <a:latin typeface="Century Gothic" panose="020B0502020202020204" pitchFamily="34" charset="0"/>
              </a:rPr>
              <a:t>You’ll spend 80% of your time in the workplace and 20% off-the-job with some study in a college, training centre or Institute of Technology (IoT)</a:t>
            </a:r>
          </a:p>
          <a:p>
            <a:r>
              <a:rPr lang="en-GB" b="1" dirty="0">
                <a:latin typeface="Century Gothic" panose="020B0502020202020204" pitchFamily="34" charset="0"/>
              </a:rPr>
              <a:t>Duration: </a:t>
            </a:r>
            <a:r>
              <a:rPr lang="en-GB" dirty="0">
                <a:latin typeface="Century Gothic" panose="020B0502020202020204" pitchFamily="34" charset="0"/>
              </a:rPr>
              <a:t>A minimum of 1 year</a:t>
            </a:r>
          </a:p>
          <a:p>
            <a:r>
              <a:rPr lang="en-GB" dirty="0">
                <a:latin typeface="Century Gothic" panose="020B0502020202020204" pitchFamily="34" charset="0"/>
              </a:rPr>
              <a:t>Entry requirements:  Will be dependent on the industry, job role and apprenticeship level</a:t>
            </a:r>
          </a:p>
          <a:p>
            <a:r>
              <a:rPr lang="en-GB" dirty="0">
                <a:latin typeface="Century Gothic" panose="020B0502020202020204" pitchFamily="34" charset="0"/>
              </a:rPr>
              <a:t>Qualifications: apprenticeship certificate, diploma, degree and masters depending on level</a:t>
            </a:r>
          </a:p>
          <a:p>
            <a:r>
              <a:rPr lang="en-GB" dirty="0">
                <a:latin typeface="Century Gothic" panose="020B0502020202020204" pitchFamily="34" charset="0"/>
              </a:rPr>
              <a:t>Leads to: Work, next level of apprenticeship, further education, higher education</a:t>
            </a:r>
          </a:p>
          <a:p>
            <a:r>
              <a:rPr lang="en-GB" dirty="0">
                <a:latin typeface="Century Gothic" panose="020B0502020202020204" pitchFamily="34" charset="0"/>
              </a:rPr>
              <a:t>Find out more: </a:t>
            </a:r>
            <a:r>
              <a:rPr lang="en-GB" dirty="0">
                <a:latin typeface="Century Gothic" panose="020B0502020202020204" pitchFamily="34" charset="0"/>
                <a:hlinkClick r:id="rId2"/>
              </a:rPr>
              <a:t>Gov.uk information about Apprenticeships</a:t>
            </a:r>
            <a:br>
              <a:rPr lang="en-GB" dirty="0">
                <a:latin typeface="Century Gothic" panose="020B0502020202020204" pitchFamily="34" charset="0"/>
              </a:rPr>
            </a:br>
            <a:endParaRPr lang="en-GB" dirty="0">
              <a:latin typeface="Century Gothic" panose="020B0502020202020204" pitchFamily="34" charset="0"/>
            </a:endParaRPr>
          </a:p>
          <a:p>
            <a:endParaRPr lang="en-GB" dirty="0"/>
          </a:p>
        </p:txBody>
      </p:sp>
    </p:spTree>
    <p:extLst>
      <p:ext uri="{BB962C8B-B14F-4D97-AF65-F5344CB8AC3E}">
        <p14:creationId xmlns:p14="http://schemas.microsoft.com/office/powerpoint/2010/main" val="2695996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1196-7E47-47DC-A472-FF7A7A38A668}"/>
              </a:ext>
            </a:extLst>
          </p:cNvPr>
          <p:cNvSpPr>
            <a:spLocks noGrp="1"/>
          </p:cNvSpPr>
          <p:nvPr>
            <p:ph type="title"/>
          </p:nvPr>
        </p:nvSpPr>
        <p:spPr/>
        <p:txBody>
          <a:bodyPr/>
          <a:lstStyle/>
          <a:p>
            <a:pPr algn="ctr"/>
            <a:r>
              <a:rPr lang="en-GB" b="1" dirty="0">
                <a:latin typeface="Arial Black" panose="020B0A04020102020204" pitchFamily="34" charset="0"/>
              </a:rPr>
              <a:t>School leaver schemes</a:t>
            </a:r>
          </a:p>
        </p:txBody>
      </p:sp>
      <p:sp>
        <p:nvSpPr>
          <p:cNvPr id="3" name="Content Placeholder 2">
            <a:extLst>
              <a:ext uri="{FF2B5EF4-FFF2-40B4-BE49-F238E27FC236}">
                <a16:creationId xmlns:a16="http://schemas.microsoft.com/office/drawing/2014/main" id="{7921CD51-142C-469E-B183-55683AAC942F}"/>
              </a:ext>
            </a:extLst>
          </p:cNvPr>
          <p:cNvSpPr>
            <a:spLocks noGrp="1"/>
          </p:cNvSpPr>
          <p:nvPr>
            <p:ph idx="1"/>
          </p:nvPr>
        </p:nvSpPr>
        <p:spPr/>
        <p:txBody>
          <a:bodyPr>
            <a:normAutofit fontScale="85000" lnSpcReduction="20000"/>
          </a:bodyPr>
          <a:lstStyle/>
          <a:p>
            <a:r>
              <a:rPr lang="en-GB" b="1" dirty="0">
                <a:latin typeface="Century Gothic" panose="020B0502020202020204" pitchFamily="34" charset="0"/>
              </a:rPr>
              <a:t>Description: </a:t>
            </a:r>
            <a:r>
              <a:rPr lang="en-GB" dirty="0">
                <a:latin typeface="Century Gothic" panose="020B0502020202020204" pitchFamily="34" charset="0"/>
              </a:rPr>
              <a:t>A chance to learn and train with a large company while earning a wage. Offered in sectors like accountancy, engineering, finance, IT, law, leisure and retail. Similar to graduate employment schemes run over a longer period of time.</a:t>
            </a:r>
          </a:p>
          <a:p>
            <a:r>
              <a:rPr lang="en-GB" b="1" dirty="0">
                <a:latin typeface="Century Gothic" panose="020B0502020202020204" pitchFamily="34" charset="0"/>
              </a:rPr>
              <a:t>Location: </a:t>
            </a:r>
            <a:r>
              <a:rPr lang="en-GB" dirty="0">
                <a:latin typeface="Century Gothic" panose="020B0502020202020204" pitchFamily="34" charset="0"/>
              </a:rPr>
              <a:t>You'll often rotate between different locations with the same company to get experience and it can include distance learning or time in college or university</a:t>
            </a:r>
          </a:p>
          <a:p>
            <a:r>
              <a:rPr lang="en-GB" b="1" dirty="0">
                <a:latin typeface="Century Gothic" panose="020B0502020202020204" pitchFamily="34" charset="0"/>
              </a:rPr>
              <a:t>Duration:</a:t>
            </a:r>
            <a:r>
              <a:rPr lang="en-GB" dirty="0">
                <a:latin typeface="Century Gothic" panose="020B0502020202020204" pitchFamily="34" charset="0"/>
              </a:rPr>
              <a:t> 3 to 7 years</a:t>
            </a:r>
          </a:p>
          <a:p>
            <a:r>
              <a:rPr lang="en-GB" dirty="0">
                <a:latin typeface="Century Gothic" panose="020B0502020202020204" pitchFamily="34" charset="0"/>
              </a:rPr>
              <a:t>Entry requirements: Usually high grade A levels or equivalent and a keen interest in the sector you want to work in</a:t>
            </a:r>
          </a:p>
          <a:p>
            <a:r>
              <a:rPr lang="en-GB" dirty="0">
                <a:latin typeface="Century Gothic" panose="020B0502020202020204" pitchFamily="34" charset="0"/>
              </a:rPr>
              <a:t>Qualifications: A university degree and/or professional qualification</a:t>
            </a:r>
          </a:p>
          <a:p>
            <a:r>
              <a:rPr lang="en-GB" dirty="0">
                <a:latin typeface="Century Gothic" panose="020B0502020202020204" pitchFamily="34" charset="0"/>
              </a:rPr>
              <a:t>Leads to: Professional employment</a:t>
            </a:r>
          </a:p>
          <a:p>
            <a:r>
              <a:rPr lang="en-GB" dirty="0">
                <a:latin typeface="Century Gothic" panose="020B0502020202020204" pitchFamily="34" charset="0"/>
              </a:rPr>
              <a:t>Find out more: Directly from company websites</a:t>
            </a:r>
          </a:p>
          <a:p>
            <a:endParaRPr lang="en-GB" dirty="0"/>
          </a:p>
        </p:txBody>
      </p:sp>
    </p:spTree>
    <p:extLst>
      <p:ext uri="{BB962C8B-B14F-4D97-AF65-F5344CB8AC3E}">
        <p14:creationId xmlns:p14="http://schemas.microsoft.com/office/powerpoint/2010/main" val="662770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49CA2-0FDE-441F-AB3E-E89D06C54F23}"/>
              </a:ext>
            </a:extLst>
          </p:cNvPr>
          <p:cNvSpPr>
            <a:spLocks noGrp="1"/>
          </p:cNvSpPr>
          <p:nvPr>
            <p:ph type="title"/>
          </p:nvPr>
        </p:nvSpPr>
        <p:spPr>
          <a:xfrm>
            <a:off x="838200" y="985910"/>
            <a:ext cx="10515600" cy="4903162"/>
          </a:xfrm>
        </p:spPr>
        <p:txBody>
          <a:bodyPr>
            <a:normAutofit/>
          </a:bodyPr>
          <a:lstStyle/>
          <a:p>
            <a:r>
              <a:rPr lang="en-GB" b="1" dirty="0"/>
              <a:t>For Post 16 Options </a:t>
            </a:r>
            <a:r>
              <a:rPr lang="en-GB" dirty="0"/>
              <a:t>visit: </a:t>
            </a:r>
            <a:r>
              <a:rPr lang="en-GB" dirty="0">
                <a:hlinkClick r:id="rId2"/>
              </a:rPr>
              <a:t>https://nationalcareers.service.gov.uk/careers-advice/career-choices-at-16</a:t>
            </a:r>
            <a:r>
              <a:rPr lang="en-GB" dirty="0"/>
              <a:t> </a:t>
            </a:r>
            <a:br>
              <a:rPr lang="en-GB" dirty="0"/>
            </a:br>
            <a:r>
              <a:rPr lang="en-GB" dirty="0"/>
              <a:t>for more information.</a:t>
            </a:r>
          </a:p>
        </p:txBody>
      </p:sp>
    </p:spTree>
    <p:extLst>
      <p:ext uri="{BB962C8B-B14F-4D97-AF65-F5344CB8AC3E}">
        <p14:creationId xmlns:p14="http://schemas.microsoft.com/office/powerpoint/2010/main" val="1417236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Year 9 Virtual Options Evening – Thurs 4th Feb, 4.30pm-7.00pm – CVCC">
            <a:extLst>
              <a:ext uri="{FF2B5EF4-FFF2-40B4-BE49-F238E27FC236}">
                <a16:creationId xmlns:a16="http://schemas.microsoft.com/office/drawing/2014/main" id="{81CAB35B-3A72-42B6-9D1D-F2ED960B70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51589" cy="219804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832495C-4664-4563-A945-0E94FA83C0B8}"/>
              </a:ext>
            </a:extLst>
          </p:cNvPr>
          <p:cNvSpPr>
            <a:spLocks noGrp="1"/>
          </p:cNvSpPr>
          <p:nvPr>
            <p:ph type="title"/>
          </p:nvPr>
        </p:nvSpPr>
        <p:spPr>
          <a:xfrm>
            <a:off x="838200" y="204205"/>
            <a:ext cx="10515600" cy="1325563"/>
          </a:xfrm>
        </p:spPr>
        <p:txBody>
          <a:bodyPr/>
          <a:lstStyle/>
          <a:p>
            <a:pPr algn="ctr"/>
            <a:r>
              <a:rPr lang="en-GB" b="1" dirty="0">
                <a:latin typeface="Arial Black" panose="020B0A04020102020204" pitchFamily="34" charset="0"/>
              </a:rPr>
              <a:t>Post 16 options</a:t>
            </a:r>
            <a:endParaRPr lang="en-GB" dirty="0">
              <a:latin typeface="Arial Black" panose="020B0A04020102020204" pitchFamily="34" charset="0"/>
            </a:endParaRPr>
          </a:p>
        </p:txBody>
      </p:sp>
      <p:sp>
        <p:nvSpPr>
          <p:cNvPr id="3" name="Content Placeholder 2">
            <a:extLst>
              <a:ext uri="{FF2B5EF4-FFF2-40B4-BE49-F238E27FC236}">
                <a16:creationId xmlns:a16="http://schemas.microsoft.com/office/drawing/2014/main" id="{9DD154F5-E05B-4EA6-B80A-77F36F6158FE}"/>
              </a:ext>
            </a:extLst>
          </p:cNvPr>
          <p:cNvSpPr>
            <a:spLocks noGrp="1"/>
          </p:cNvSpPr>
          <p:nvPr>
            <p:ph idx="1"/>
          </p:nvPr>
        </p:nvSpPr>
        <p:spPr>
          <a:xfrm>
            <a:off x="838200" y="1733973"/>
            <a:ext cx="10515600" cy="4351338"/>
          </a:xfrm>
        </p:spPr>
        <p:txBody>
          <a:bodyPr>
            <a:normAutofit lnSpcReduction="10000"/>
          </a:bodyPr>
          <a:lstStyle/>
          <a:p>
            <a:r>
              <a:rPr lang="en-GB" b="1" dirty="0">
                <a:latin typeface="Century Gothic" panose="020B0502020202020204" pitchFamily="34" charset="0"/>
              </a:rPr>
              <a:t>You must stay in some type of education or training until you are 18. </a:t>
            </a:r>
          </a:p>
          <a:p>
            <a:r>
              <a:rPr lang="en-GB" dirty="0">
                <a:latin typeface="Century Gothic" panose="020B0502020202020204" pitchFamily="34" charset="0"/>
              </a:rPr>
              <a:t>There are many options available when you turn 16, look at what option best suits you and your situation, strengths and interests.</a:t>
            </a:r>
          </a:p>
          <a:p>
            <a:r>
              <a:rPr lang="en-GB" dirty="0">
                <a:latin typeface="Century Gothic" panose="020B0502020202020204" pitchFamily="34" charset="0"/>
              </a:rPr>
              <a:t>You may be eligible for the </a:t>
            </a:r>
            <a:r>
              <a:rPr lang="en-GB" dirty="0">
                <a:latin typeface="Century Gothic" panose="020B0502020202020204" pitchFamily="34" charset="0"/>
                <a:hlinkClick r:id="rId3"/>
              </a:rPr>
              <a:t>16 to 19 Bursary Fund</a:t>
            </a:r>
            <a:r>
              <a:rPr lang="en-GB" dirty="0">
                <a:latin typeface="Century Gothic" panose="020B0502020202020204" pitchFamily="34" charset="0"/>
              </a:rPr>
              <a:t>, which can help with things like books, travel or equipment if you will struggle with education or training costs.</a:t>
            </a:r>
          </a:p>
          <a:p>
            <a:r>
              <a:rPr lang="en-GB" dirty="0">
                <a:latin typeface="Century Gothic" panose="020B0502020202020204" pitchFamily="34" charset="0"/>
              </a:rPr>
              <a:t>If you have an </a:t>
            </a:r>
            <a:r>
              <a:rPr lang="en-GB" dirty="0">
                <a:latin typeface="Century Gothic" panose="020B0502020202020204" pitchFamily="34" charset="0"/>
                <a:hlinkClick r:id="rId4"/>
              </a:rPr>
              <a:t>Education Health and Care (EHC) plan</a:t>
            </a:r>
            <a:r>
              <a:rPr lang="en-GB" dirty="0">
                <a:latin typeface="Century Gothic" panose="020B0502020202020204" pitchFamily="34" charset="0"/>
              </a:rPr>
              <a:t> there may be different and more suitable options available to you.</a:t>
            </a:r>
          </a:p>
          <a:p>
            <a:endParaRPr lang="en-GB" dirty="0"/>
          </a:p>
        </p:txBody>
      </p:sp>
    </p:spTree>
    <p:extLst>
      <p:ext uri="{BB962C8B-B14F-4D97-AF65-F5344CB8AC3E}">
        <p14:creationId xmlns:p14="http://schemas.microsoft.com/office/powerpoint/2010/main" val="158731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2495C-4664-4563-A945-0E94FA83C0B8}"/>
              </a:ext>
            </a:extLst>
          </p:cNvPr>
          <p:cNvSpPr>
            <a:spLocks noGrp="1"/>
          </p:cNvSpPr>
          <p:nvPr>
            <p:ph type="title"/>
          </p:nvPr>
        </p:nvSpPr>
        <p:spPr/>
        <p:txBody>
          <a:bodyPr/>
          <a:lstStyle/>
          <a:p>
            <a:pPr algn="ctr"/>
            <a:r>
              <a:rPr lang="en-GB" b="1" dirty="0">
                <a:latin typeface="Arial Black" panose="020B0A04020102020204" pitchFamily="34" charset="0"/>
              </a:rPr>
              <a:t>Continue your studies</a:t>
            </a:r>
            <a:endParaRPr lang="en-GB" dirty="0">
              <a:latin typeface="Arial Black" panose="020B0A04020102020204" pitchFamily="34" charset="0"/>
            </a:endParaRPr>
          </a:p>
        </p:txBody>
      </p:sp>
      <p:sp>
        <p:nvSpPr>
          <p:cNvPr id="3" name="Content Placeholder 2">
            <a:extLst>
              <a:ext uri="{FF2B5EF4-FFF2-40B4-BE49-F238E27FC236}">
                <a16:creationId xmlns:a16="http://schemas.microsoft.com/office/drawing/2014/main" id="{9DD154F5-E05B-4EA6-B80A-77F36F6158FE}"/>
              </a:ext>
            </a:extLst>
          </p:cNvPr>
          <p:cNvSpPr>
            <a:spLocks noGrp="1"/>
          </p:cNvSpPr>
          <p:nvPr>
            <p:ph idx="1"/>
          </p:nvPr>
        </p:nvSpPr>
        <p:spPr/>
        <p:txBody>
          <a:bodyPr>
            <a:normAutofit lnSpcReduction="10000"/>
          </a:bodyPr>
          <a:lstStyle/>
          <a:p>
            <a:r>
              <a:rPr lang="en-GB" dirty="0">
                <a:latin typeface="Century Gothic" panose="020B0502020202020204" pitchFamily="34" charset="0"/>
              </a:rPr>
              <a:t>You could take a work-related course that will give you skills and work experience. Some courses keep your options open by giving you the chance to study different subjects. You may need specific qualifications for your career choice, so always do some research.</a:t>
            </a:r>
          </a:p>
          <a:p>
            <a:r>
              <a:rPr lang="en-GB" dirty="0">
                <a:latin typeface="Century Gothic" panose="020B0502020202020204" pitchFamily="34" charset="0"/>
                <a:hlinkClick r:id="rId2"/>
              </a:rPr>
              <a:t>A levels</a:t>
            </a:r>
            <a:endParaRPr lang="en-GB" dirty="0">
              <a:latin typeface="Century Gothic" panose="020B0502020202020204" pitchFamily="34" charset="0"/>
            </a:endParaRPr>
          </a:p>
          <a:p>
            <a:r>
              <a:rPr lang="en-GB" dirty="0">
                <a:latin typeface="Century Gothic" panose="020B0502020202020204" pitchFamily="34" charset="0"/>
                <a:hlinkClick r:id="rId3"/>
              </a:rPr>
              <a:t>T Levels</a:t>
            </a:r>
            <a:endParaRPr lang="en-GB" dirty="0">
              <a:latin typeface="Century Gothic" panose="020B0502020202020204" pitchFamily="34" charset="0"/>
            </a:endParaRPr>
          </a:p>
          <a:p>
            <a:r>
              <a:rPr lang="en-GB" dirty="0">
                <a:latin typeface="Century Gothic" panose="020B0502020202020204" pitchFamily="34" charset="0"/>
                <a:hlinkClick r:id="rId4"/>
              </a:rPr>
              <a:t>Technical and vocational qualifications</a:t>
            </a:r>
            <a:endParaRPr lang="en-GB" dirty="0">
              <a:latin typeface="Century Gothic" panose="020B0502020202020204" pitchFamily="34" charset="0"/>
            </a:endParaRPr>
          </a:p>
          <a:p>
            <a:r>
              <a:rPr lang="en-GB" dirty="0">
                <a:latin typeface="Century Gothic" panose="020B0502020202020204" pitchFamily="34" charset="0"/>
                <a:hlinkClick r:id="rId5"/>
              </a:rPr>
              <a:t>Applied qualifications</a:t>
            </a:r>
            <a:endParaRPr lang="en-GB" dirty="0">
              <a:latin typeface="Century Gothic" panose="020B0502020202020204" pitchFamily="34" charset="0"/>
            </a:endParaRPr>
          </a:p>
          <a:p>
            <a:r>
              <a:rPr lang="en-GB" dirty="0">
                <a:latin typeface="Century Gothic" panose="020B0502020202020204" pitchFamily="34" charset="0"/>
                <a:hlinkClick r:id="rId6"/>
              </a:rPr>
              <a:t>Exam retakes</a:t>
            </a:r>
            <a:endParaRPr lang="en-GB" dirty="0">
              <a:latin typeface="Century Gothic" panose="020B0502020202020204" pitchFamily="34" charset="0"/>
            </a:endParaRPr>
          </a:p>
          <a:p>
            <a:endParaRPr lang="en-GB" dirty="0"/>
          </a:p>
        </p:txBody>
      </p:sp>
      <p:pic>
        <p:nvPicPr>
          <p:cNvPr id="3074" name="Picture 2" descr="College Clip Art College Clip Art Jpg #3N9OyR - Clipart Suggest">
            <a:extLst>
              <a:ext uri="{FF2B5EF4-FFF2-40B4-BE49-F238E27FC236}">
                <a16:creationId xmlns:a16="http://schemas.microsoft.com/office/drawing/2014/main" id="{ABE5E6D7-CB03-4797-B15C-DC9E05EE246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90327" y="3840612"/>
            <a:ext cx="3425504" cy="3017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466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1196-7E47-47DC-A472-FF7A7A38A668}"/>
              </a:ext>
            </a:extLst>
          </p:cNvPr>
          <p:cNvSpPr>
            <a:spLocks noGrp="1"/>
          </p:cNvSpPr>
          <p:nvPr>
            <p:ph type="title"/>
          </p:nvPr>
        </p:nvSpPr>
        <p:spPr/>
        <p:txBody>
          <a:bodyPr/>
          <a:lstStyle/>
          <a:p>
            <a:pPr algn="ctr"/>
            <a:r>
              <a:rPr lang="en-GB" b="1" dirty="0">
                <a:latin typeface="Arial Black" panose="020B0A04020102020204" pitchFamily="34" charset="0"/>
              </a:rPr>
              <a:t>Combine work and study</a:t>
            </a:r>
            <a:endParaRPr lang="en-GB" dirty="0">
              <a:latin typeface="Arial Black" panose="020B0A04020102020204" pitchFamily="34" charset="0"/>
            </a:endParaRPr>
          </a:p>
        </p:txBody>
      </p:sp>
      <p:sp>
        <p:nvSpPr>
          <p:cNvPr id="3" name="Content Placeholder 2">
            <a:extLst>
              <a:ext uri="{FF2B5EF4-FFF2-40B4-BE49-F238E27FC236}">
                <a16:creationId xmlns:a16="http://schemas.microsoft.com/office/drawing/2014/main" id="{7921CD51-142C-469E-B183-55683AAC942F}"/>
              </a:ext>
            </a:extLst>
          </p:cNvPr>
          <p:cNvSpPr>
            <a:spLocks noGrp="1"/>
          </p:cNvSpPr>
          <p:nvPr>
            <p:ph idx="1"/>
          </p:nvPr>
        </p:nvSpPr>
        <p:spPr/>
        <p:txBody>
          <a:bodyPr/>
          <a:lstStyle/>
          <a:p>
            <a:r>
              <a:rPr lang="en-GB" dirty="0">
                <a:latin typeface="Century Gothic" panose="020B0502020202020204" pitchFamily="34" charset="0"/>
              </a:rPr>
              <a:t>Improve your skills, get work experience and gain the qualifications that employers need.</a:t>
            </a:r>
          </a:p>
          <a:p>
            <a:r>
              <a:rPr lang="en-GB" dirty="0">
                <a:latin typeface="Century Gothic" panose="020B0502020202020204" pitchFamily="34" charset="0"/>
                <a:hlinkClick r:id="rId2"/>
              </a:rPr>
              <a:t>Traineeships</a:t>
            </a:r>
            <a:endParaRPr lang="en-GB" dirty="0">
              <a:latin typeface="Century Gothic" panose="020B0502020202020204" pitchFamily="34" charset="0"/>
            </a:endParaRPr>
          </a:p>
          <a:p>
            <a:r>
              <a:rPr lang="en-GB" dirty="0">
                <a:latin typeface="Century Gothic" panose="020B0502020202020204" pitchFamily="34" charset="0"/>
                <a:hlinkClick r:id="rId3"/>
              </a:rPr>
              <a:t>Supported internships</a:t>
            </a:r>
            <a:endParaRPr lang="en-GB" dirty="0">
              <a:latin typeface="Century Gothic" panose="020B0502020202020204" pitchFamily="34" charset="0"/>
            </a:endParaRPr>
          </a:p>
          <a:p>
            <a:r>
              <a:rPr lang="en-GB" dirty="0">
                <a:latin typeface="Century Gothic" panose="020B0502020202020204" pitchFamily="34" charset="0"/>
                <a:hlinkClick r:id="rId4"/>
              </a:rPr>
              <a:t>Apprenticeships</a:t>
            </a:r>
            <a:endParaRPr lang="en-GB" dirty="0">
              <a:latin typeface="Century Gothic" panose="020B0502020202020204" pitchFamily="34" charset="0"/>
            </a:endParaRPr>
          </a:p>
          <a:p>
            <a:r>
              <a:rPr lang="en-GB" dirty="0">
                <a:latin typeface="Century Gothic" panose="020B0502020202020204" pitchFamily="34" charset="0"/>
                <a:hlinkClick r:id="rId5"/>
              </a:rPr>
              <a:t>School leaver schemes</a:t>
            </a:r>
            <a:endParaRPr lang="en-GB" dirty="0">
              <a:latin typeface="Century Gothic" panose="020B0502020202020204" pitchFamily="34" charset="0"/>
            </a:endParaRPr>
          </a:p>
          <a:p>
            <a:endParaRPr lang="en-GB" dirty="0"/>
          </a:p>
        </p:txBody>
      </p:sp>
      <p:pic>
        <p:nvPicPr>
          <p:cNvPr id="4098" name="Picture 2" descr="Work study Clipart and Stock Illustrations. 53,516 Work study vector EPS  illustrations and drawings available to search from thousands of royalty  free clip art graphic designers.">
            <a:extLst>
              <a:ext uri="{FF2B5EF4-FFF2-40B4-BE49-F238E27FC236}">
                <a16:creationId xmlns:a16="http://schemas.microsoft.com/office/drawing/2014/main" id="{E7F0C349-0068-46F2-B218-C67EBAF16B0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5636"/>
          <a:stretch/>
        </p:blipFill>
        <p:spPr bwMode="auto">
          <a:xfrm>
            <a:off x="8204433" y="3289031"/>
            <a:ext cx="3262618" cy="3271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94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1196-7E47-47DC-A472-FF7A7A38A668}"/>
              </a:ext>
            </a:extLst>
          </p:cNvPr>
          <p:cNvSpPr>
            <a:spLocks noGrp="1"/>
          </p:cNvSpPr>
          <p:nvPr>
            <p:ph type="title"/>
          </p:nvPr>
        </p:nvSpPr>
        <p:spPr>
          <a:xfrm>
            <a:off x="838200" y="-95599"/>
            <a:ext cx="10515600" cy="1325563"/>
          </a:xfrm>
        </p:spPr>
        <p:txBody>
          <a:bodyPr/>
          <a:lstStyle/>
          <a:p>
            <a:pPr algn="ctr"/>
            <a:r>
              <a:rPr lang="en-GB" b="1" dirty="0">
                <a:latin typeface="Arial Black" panose="020B0A04020102020204" pitchFamily="34" charset="0"/>
              </a:rPr>
              <a:t>A levels</a:t>
            </a:r>
          </a:p>
        </p:txBody>
      </p:sp>
      <p:sp>
        <p:nvSpPr>
          <p:cNvPr id="3" name="Content Placeholder 2">
            <a:extLst>
              <a:ext uri="{FF2B5EF4-FFF2-40B4-BE49-F238E27FC236}">
                <a16:creationId xmlns:a16="http://schemas.microsoft.com/office/drawing/2014/main" id="{7921CD51-142C-469E-B183-55683AAC942F}"/>
              </a:ext>
            </a:extLst>
          </p:cNvPr>
          <p:cNvSpPr>
            <a:spLocks noGrp="1"/>
          </p:cNvSpPr>
          <p:nvPr>
            <p:ph idx="1"/>
          </p:nvPr>
        </p:nvSpPr>
        <p:spPr>
          <a:xfrm>
            <a:off x="762699" y="1414564"/>
            <a:ext cx="10515600" cy="4351338"/>
          </a:xfrm>
        </p:spPr>
        <p:txBody>
          <a:bodyPr>
            <a:normAutofit fontScale="77500" lnSpcReduction="20000"/>
          </a:bodyPr>
          <a:lstStyle/>
          <a:p>
            <a:r>
              <a:rPr lang="en-GB" b="1" dirty="0">
                <a:latin typeface="Century Gothic" panose="020B0502020202020204" pitchFamily="34" charset="0"/>
              </a:rPr>
              <a:t>Description:</a:t>
            </a:r>
            <a:r>
              <a:rPr lang="en-GB" dirty="0">
                <a:latin typeface="Century Gothic" panose="020B0502020202020204" pitchFamily="34" charset="0"/>
              </a:rPr>
              <a:t> Study a subject you took at GCSE in greater depth or choose a new one like economics, law or psychology. You could take 3 broad subjects you are interested in to keep your career options open or choose ones you need for a specific career.</a:t>
            </a:r>
          </a:p>
          <a:p>
            <a:r>
              <a:rPr lang="en-GB" b="1" dirty="0">
                <a:latin typeface="Century Gothic" panose="020B0502020202020204" pitchFamily="34" charset="0"/>
              </a:rPr>
              <a:t>Duration:</a:t>
            </a:r>
            <a:r>
              <a:rPr lang="en-GB" dirty="0">
                <a:latin typeface="Century Gothic" panose="020B0502020202020204" pitchFamily="34" charset="0"/>
              </a:rPr>
              <a:t> 2 years</a:t>
            </a:r>
          </a:p>
          <a:p>
            <a:r>
              <a:rPr lang="en-GB" b="1" dirty="0">
                <a:latin typeface="Century Gothic" panose="020B0502020202020204" pitchFamily="34" charset="0"/>
              </a:rPr>
              <a:t>Assessment: </a:t>
            </a:r>
            <a:r>
              <a:rPr lang="en-GB" dirty="0">
                <a:latin typeface="Century Gothic" panose="020B0502020202020204" pitchFamily="34" charset="0"/>
              </a:rPr>
              <a:t>Mostly exams at the end of the course</a:t>
            </a:r>
          </a:p>
          <a:p>
            <a:r>
              <a:rPr lang="en-GB" dirty="0">
                <a:latin typeface="Century Gothic" panose="020B0502020202020204" pitchFamily="34" charset="0"/>
                <a:hlinkClick r:id="rId2"/>
              </a:rPr>
              <a:t>Level of study:</a:t>
            </a:r>
            <a:r>
              <a:rPr lang="en-GB" dirty="0">
                <a:latin typeface="Century Gothic" panose="020B0502020202020204" pitchFamily="34" charset="0"/>
              </a:rPr>
              <a:t> 3</a:t>
            </a:r>
          </a:p>
          <a:p>
            <a:r>
              <a:rPr lang="en-GB" b="1" dirty="0">
                <a:latin typeface="Century Gothic" panose="020B0502020202020204" pitchFamily="34" charset="0"/>
              </a:rPr>
              <a:t>Entry requirements: </a:t>
            </a:r>
            <a:r>
              <a:rPr lang="en-GB" dirty="0">
                <a:latin typeface="Century Gothic" panose="020B0502020202020204" pitchFamily="34" charset="0"/>
              </a:rPr>
              <a:t>Course dependent, typically 5 GCSEs Grade 9-4 (usually including English and Maths)</a:t>
            </a:r>
          </a:p>
          <a:p>
            <a:r>
              <a:rPr lang="en-GB" dirty="0">
                <a:latin typeface="Century Gothic" panose="020B0502020202020204" pitchFamily="34" charset="0"/>
              </a:rPr>
              <a:t>Work experience: Usually 1 week during year 12</a:t>
            </a:r>
          </a:p>
          <a:p>
            <a:r>
              <a:rPr lang="en-GB" dirty="0">
                <a:latin typeface="Century Gothic" panose="020B0502020202020204" pitchFamily="34" charset="0"/>
              </a:rPr>
              <a:t>Leads to: University/College, Higher and Degree </a:t>
            </a:r>
          </a:p>
          <a:p>
            <a:pPr marL="0" indent="0">
              <a:buNone/>
            </a:pPr>
            <a:r>
              <a:rPr lang="en-GB" dirty="0">
                <a:latin typeface="Century Gothic" panose="020B0502020202020204" pitchFamily="34" charset="0"/>
              </a:rPr>
              <a:t>   Apprenticeships, Work</a:t>
            </a:r>
          </a:p>
          <a:p>
            <a:r>
              <a:rPr lang="en-GB" dirty="0">
                <a:latin typeface="Century Gothic" panose="020B0502020202020204" pitchFamily="34" charset="0"/>
              </a:rPr>
              <a:t>Find out more: </a:t>
            </a:r>
            <a:r>
              <a:rPr lang="en-GB" dirty="0">
                <a:latin typeface="Century Gothic" panose="020B0502020202020204" pitchFamily="34" charset="0"/>
                <a:hlinkClick r:id="rId3"/>
              </a:rPr>
              <a:t>UCAS Information about A levels</a:t>
            </a:r>
            <a:endParaRPr lang="en-GB" dirty="0">
              <a:latin typeface="Century Gothic" panose="020B0502020202020204" pitchFamily="34" charset="0"/>
            </a:endParaRPr>
          </a:p>
          <a:p>
            <a:endParaRPr lang="en-GB" dirty="0"/>
          </a:p>
        </p:txBody>
      </p:sp>
      <p:pic>
        <p:nvPicPr>
          <p:cNvPr id="5122" name="Picture 2" descr="Everything you wanted to know about A Levels, GCE A Level Plus 2 Level  exams entrance nepal :: Article Archive :: Educatenepal.com">
            <a:extLst>
              <a:ext uri="{FF2B5EF4-FFF2-40B4-BE49-F238E27FC236}">
                <a16:creationId xmlns:a16="http://schemas.microsoft.com/office/drawing/2014/main" id="{73E4E239-6A43-4F86-95C7-E706F8E62F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7322" y="4015385"/>
            <a:ext cx="3707759" cy="2842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1872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T Levels | Pearson qualifications">
            <a:extLst>
              <a:ext uri="{FF2B5EF4-FFF2-40B4-BE49-F238E27FC236}">
                <a16:creationId xmlns:a16="http://schemas.microsoft.com/office/drawing/2014/main" id="{81FCDEF2-0744-41CC-A05D-E0011D9FDCA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791" r="18133"/>
          <a:stretch/>
        </p:blipFill>
        <p:spPr bwMode="auto">
          <a:xfrm>
            <a:off x="8635012" y="3649211"/>
            <a:ext cx="3556988" cy="32087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8D41196-7E47-47DC-A472-FF7A7A38A668}"/>
              </a:ext>
            </a:extLst>
          </p:cNvPr>
          <p:cNvSpPr>
            <a:spLocks noGrp="1"/>
          </p:cNvSpPr>
          <p:nvPr>
            <p:ph type="title"/>
          </p:nvPr>
        </p:nvSpPr>
        <p:spPr/>
        <p:txBody>
          <a:bodyPr/>
          <a:lstStyle/>
          <a:p>
            <a:pPr algn="ctr"/>
            <a:r>
              <a:rPr lang="en-GB" b="1" dirty="0">
                <a:latin typeface="Arial Black" panose="020B0A04020102020204" pitchFamily="34" charset="0"/>
              </a:rPr>
              <a:t>T Levels</a:t>
            </a:r>
            <a:endParaRPr lang="en-GB" dirty="0">
              <a:latin typeface="Arial Black" panose="020B0A04020102020204" pitchFamily="34" charset="0"/>
            </a:endParaRPr>
          </a:p>
        </p:txBody>
      </p:sp>
      <p:sp>
        <p:nvSpPr>
          <p:cNvPr id="3" name="Content Placeholder 2">
            <a:extLst>
              <a:ext uri="{FF2B5EF4-FFF2-40B4-BE49-F238E27FC236}">
                <a16:creationId xmlns:a16="http://schemas.microsoft.com/office/drawing/2014/main" id="{7921CD51-142C-469E-B183-55683AAC942F}"/>
              </a:ext>
            </a:extLst>
          </p:cNvPr>
          <p:cNvSpPr>
            <a:spLocks noGrp="1"/>
          </p:cNvSpPr>
          <p:nvPr>
            <p:ph idx="1"/>
          </p:nvPr>
        </p:nvSpPr>
        <p:spPr/>
        <p:txBody>
          <a:bodyPr>
            <a:normAutofit fontScale="77500" lnSpcReduction="20000"/>
          </a:bodyPr>
          <a:lstStyle/>
          <a:p>
            <a:r>
              <a:rPr lang="en-GB" b="1" dirty="0">
                <a:latin typeface="Century Gothic" panose="020B0502020202020204" pitchFamily="34" charset="0"/>
              </a:rPr>
              <a:t>Description: </a:t>
            </a:r>
            <a:r>
              <a:rPr lang="en-GB" dirty="0">
                <a:latin typeface="Century Gothic" panose="020B0502020202020204" pitchFamily="34" charset="0"/>
              </a:rPr>
              <a:t>Designed in partnership with employers to give you the skills and knowledge to get on in the workplace. Combines classroom learning with industry placements to prepare you for skilled work or higher level study. 1 T Level is the equivalent of 3 A levels.</a:t>
            </a:r>
          </a:p>
          <a:p>
            <a:r>
              <a:rPr lang="en-GB" b="1" dirty="0">
                <a:latin typeface="Century Gothic" panose="020B0502020202020204" pitchFamily="34" charset="0"/>
              </a:rPr>
              <a:t>Duration:</a:t>
            </a:r>
            <a:r>
              <a:rPr lang="en-GB" dirty="0">
                <a:latin typeface="Century Gothic" panose="020B0502020202020204" pitchFamily="34" charset="0"/>
              </a:rPr>
              <a:t> 2 years</a:t>
            </a:r>
          </a:p>
          <a:p>
            <a:r>
              <a:rPr lang="en-GB" b="1" dirty="0">
                <a:latin typeface="Century Gothic" panose="020B0502020202020204" pitchFamily="34" charset="0"/>
              </a:rPr>
              <a:t>Assessment: </a:t>
            </a:r>
            <a:r>
              <a:rPr lang="en-GB" dirty="0">
                <a:latin typeface="Century Gothic" panose="020B0502020202020204" pitchFamily="34" charset="0"/>
              </a:rPr>
              <a:t>Exams, projects and practical assignments</a:t>
            </a:r>
          </a:p>
          <a:p>
            <a:r>
              <a:rPr lang="en-GB" dirty="0">
                <a:latin typeface="Century Gothic" panose="020B0502020202020204" pitchFamily="34" charset="0"/>
                <a:hlinkClick r:id="rId3"/>
              </a:rPr>
              <a:t>Level of study:</a:t>
            </a:r>
            <a:r>
              <a:rPr lang="en-GB" dirty="0">
                <a:latin typeface="Century Gothic" panose="020B0502020202020204" pitchFamily="34" charset="0"/>
              </a:rPr>
              <a:t> 3</a:t>
            </a:r>
          </a:p>
          <a:p>
            <a:r>
              <a:rPr lang="en-GB" b="1" dirty="0">
                <a:latin typeface="Century Gothic" panose="020B0502020202020204" pitchFamily="34" charset="0"/>
              </a:rPr>
              <a:t>Entry requirements: </a:t>
            </a:r>
            <a:r>
              <a:rPr lang="en-GB" dirty="0">
                <a:latin typeface="Century Gothic" panose="020B0502020202020204" pitchFamily="34" charset="0"/>
              </a:rPr>
              <a:t>Course dependent</a:t>
            </a:r>
          </a:p>
          <a:p>
            <a:r>
              <a:rPr lang="en-GB" dirty="0">
                <a:latin typeface="Century Gothic" panose="020B0502020202020204" pitchFamily="34" charset="0"/>
              </a:rPr>
              <a:t>Work experience: At least 45 days on industry </a:t>
            </a:r>
          </a:p>
          <a:p>
            <a:pPr marL="0" indent="0">
              <a:buNone/>
            </a:pPr>
            <a:r>
              <a:rPr lang="en-GB" dirty="0">
                <a:latin typeface="Century Gothic" panose="020B0502020202020204" pitchFamily="34" charset="0"/>
              </a:rPr>
              <a:t>   placement</a:t>
            </a:r>
          </a:p>
          <a:p>
            <a:r>
              <a:rPr lang="en-GB" dirty="0">
                <a:latin typeface="Century Gothic" panose="020B0502020202020204" pitchFamily="34" charset="0"/>
              </a:rPr>
              <a:t>Leads to: University/college, higher and degree </a:t>
            </a:r>
          </a:p>
          <a:p>
            <a:pPr marL="0" indent="0">
              <a:buNone/>
            </a:pPr>
            <a:r>
              <a:rPr lang="en-GB" dirty="0">
                <a:latin typeface="Century Gothic" panose="020B0502020202020204" pitchFamily="34" charset="0"/>
              </a:rPr>
              <a:t>   apprenticeships, work</a:t>
            </a:r>
          </a:p>
          <a:p>
            <a:r>
              <a:rPr lang="en-GB" dirty="0">
                <a:latin typeface="Century Gothic" panose="020B0502020202020204" pitchFamily="34" charset="0"/>
              </a:rPr>
              <a:t>Find out more: </a:t>
            </a:r>
            <a:r>
              <a:rPr lang="en-GB" dirty="0">
                <a:latin typeface="Century Gothic" panose="020B0502020202020204" pitchFamily="34" charset="0"/>
                <a:hlinkClick r:id="rId4"/>
              </a:rPr>
              <a:t>Gov.uk information about T Levels</a:t>
            </a:r>
            <a:endParaRPr lang="en-GB" dirty="0">
              <a:latin typeface="Century Gothic" panose="020B0502020202020204" pitchFamily="34" charset="0"/>
            </a:endParaRPr>
          </a:p>
          <a:p>
            <a:endParaRPr lang="en-GB" dirty="0"/>
          </a:p>
        </p:txBody>
      </p:sp>
    </p:spTree>
    <p:extLst>
      <p:ext uri="{BB962C8B-B14F-4D97-AF65-F5344CB8AC3E}">
        <p14:creationId xmlns:p14="http://schemas.microsoft.com/office/powerpoint/2010/main" val="192080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1196-7E47-47DC-A472-FF7A7A38A668}"/>
              </a:ext>
            </a:extLst>
          </p:cNvPr>
          <p:cNvSpPr>
            <a:spLocks noGrp="1"/>
          </p:cNvSpPr>
          <p:nvPr>
            <p:ph type="title"/>
          </p:nvPr>
        </p:nvSpPr>
        <p:spPr/>
        <p:txBody>
          <a:bodyPr/>
          <a:lstStyle/>
          <a:p>
            <a:pPr algn="ctr"/>
            <a:r>
              <a:rPr lang="en-GB" b="1" dirty="0">
                <a:latin typeface="Arial Black" panose="020B0A04020102020204" pitchFamily="34" charset="0"/>
              </a:rPr>
              <a:t>Technical and vocational qualifications</a:t>
            </a:r>
          </a:p>
        </p:txBody>
      </p:sp>
      <p:sp>
        <p:nvSpPr>
          <p:cNvPr id="3" name="Content Placeholder 2">
            <a:extLst>
              <a:ext uri="{FF2B5EF4-FFF2-40B4-BE49-F238E27FC236}">
                <a16:creationId xmlns:a16="http://schemas.microsoft.com/office/drawing/2014/main" id="{7921CD51-142C-469E-B183-55683AAC942F}"/>
              </a:ext>
            </a:extLst>
          </p:cNvPr>
          <p:cNvSpPr>
            <a:spLocks noGrp="1"/>
          </p:cNvSpPr>
          <p:nvPr>
            <p:ph idx="1"/>
          </p:nvPr>
        </p:nvSpPr>
        <p:spPr/>
        <p:txBody>
          <a:bodyPr>
            <a:normAutofit fontScale="85000" lnSpcReduction="20000"/>
          </a:bodyPr>
          <a:lstStyle/>
          <a:p>
            <a:r>
              <a:rPr lang="en-GB" b="1" dirty="0">
                <a:latin typeface="Century Gothic" panose="020B0502020202020204" pitchFamily="34" charset="0"/>
              </a:rPr>
              <a:t>Description: </a:t>
            </a:r>
            <a:r>
              <a:rPr lang="en-GB" dirty="0">
                <a:latin typeface="Century Gothic" panose="020B0502020202020204" pitchFamily="34" charset="0"/>
              </a:rPr>
              <a:t>Qualifications which teach you how to do tasks specifically related to the industry and role you want to be involved in.</a:t>
            </a:r>
          </a:p>
          <a:p>
            <a:r>
              <a:rPr lang="en-GB" b="1" dirty="0">
                <a:latin typeface="Century Gothic" panose="020B0502020202020204" pitchFamily="34" charset="0"/>
              </a:rPr>
              <a:t>Duration:</a:t>
            </a:r>
            <a:r>
              <a:rPr lang="en-GB" dirty="0">
                <a:latin typeface="Century Gothic" panose="020B0502020202020204" pitchFamily="34" charset="0"/>
              </a:rPr>
              <a:t> Course dependent</a:t>
            </a:r>
          </a:p>
          <a:p>
            <a:r>
              <a:rPr lang="en-GB" dirty="0">
                <a:latin typeface="Century Gothic" panose="020B0502020202020204" pitchFamily="34" charset="0"/>
              </a:rPr>
              <a:t>Assessment: Can include coursework, skills tests and exams</a:t>
            </a:r>
          </a:p>
          <a:p>
            <a:r>
              <a:rPr lang="en-GB" dirty="0">
                <a:latin typeface="Century Gothic" panose="020B0502020202020204" pitchFamily="34" charset="0"/>
                <a:hlinkClick r:id="rId2"/>
              </a:rPr>
              <a:t>Level of study:</a:t>
            </a:r>
            <a:r>
              <a:rPr lang="en-GB" dirty="0">
                <a:latin typeface="Century Gothic" panose="020B0502020202020204" pitchFamily="34" charset="0"/>
              </a:rPr>
              <a:t> 1+</a:t>
            </a:r>
          </a:p>
          <a:p>
            <a:r>
              <a:rPr lang="en-GB" b="1" dirty="0">
                <a:latin typeface="Century Gothic" panose="020B0502020202020204" pitchFamily="34" charset="0"/>
              </a:rPr>
              <a:t>Entry requirements: </a:t>
            </a:r>
            <a:r>
              <a:rPr lang="en-GB" dirty="0">
                <a:latin typeface="Century Gothic" panose="020B0502020202020204" pitchFamily="34" charset="0"/>
              </a:rPr>
              <a:t>Course dependent</a:t>
            </a:r>
          </a:p>
          <a:p>
            <a:r>
              <a:rPr lang="en-GB" dirty="0">
                <a:latin typeface="Century Gothic" panose="020B0502020202020204" pitchFamily="34" charset="0"/>
              </a:rPr>
              <a:t>Work experience: Course dependent</a:t>
            </a:r>
          </a:p>
          <a:p>
            <a:r>
              <a:rPr lang="en-GB" dirty="0">
                <a:latin typeface="Century Gothic" panose="020B0502020202020204" pitchFamily="34" charset="0"/>
              </a:rPr>
              <a:t>Leads to: Apprenticeship, work, college or </a:t>
            </a:r>
          </a:p>
          <a:p>
            <a:pPr marL="0" indent="0">
              <a:buNone/>
            </a:pPr>
            <a:r>
              <a:rPr lang="en-GB" dirty="0">
                <a:latin typeface="Century Gothic" panose="020B0502020202020204" pitchFamily="34" charset="0"/>
              </a:rPr>
              <a:t>   university</a:t>
            </a:r>
          </a:p>
          <a:p>
            <a:r>
              <a:rPr lang="en-GB" dirty="0">
                <a:latin typeface="Century Gothic" panose="020B0502020202020204" pitchFamily="34" charset="0"/>
              </a:rPr>
              <a:t>Find out more: Speak to your local provider or </a:t>
            </a:r>
          </a:p>
          <a:p>
            <a:pPr marL="0" indent="0">
              <a:buNone/>
            </a:pPr>
            <a:r>
              <a:rPr lang="en-GB" dirty="0">
                <a:latin typeface="Century Gothic" panose="020B0502020202020204" pitchFamily="34" charset="0"/>
              </a:rPr>
              <a:t>  talk to a Careers adviser in school</a:t>
            </a:r>
          </a:p>
          <a:p>
            <a:endParaRPr lang="en-GB" dirty="0"/>
          </a:p>
        </p:txBody>
      </p:sp>
      <p:pic>
        <p:nvPicPr>
          <p:cNvPr id="7170" name="Picture 2" descr="Employability: Is Vocational Education Better? – Skills and Work">
            <a:extLst>
              <a:ext uri="{FF2B5EF4-FFF2-40B4-BE49-F238E27FC236}">
                <a16:creationId xmlns:a16="http://schemas.microsoft.com/office/drawing/2014/main" id="{158E7DA4-46B8-4DB8-9B9A-94D3CB2564C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478"/>
          <a:stretch/>
        </p:blipFill>
        <p:spPr bwMode="auto">
          <a:xfrm>
            <a:off x="8402973" y="4300822"/>
            <a:ext cx="3562350" cy="2557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43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1196-7E47-47DC-A472-FF7A7A38A668}"/>
              </a:ext>
            </a:extLst>
          </p:cNvPr>
          <p:cNvSpPr>
            <a:spLocks noGrp="1"/>
          </p:cNvSpPr>
          <p:nvPr>
            <p:ph type="title"/>
          </p:nvPr>
        </p:nvSpPr>
        <p:spPr/>
        <p:txBody>
          <a:bodyPr/>
          <a:lstStyle/>
          <a:p>
            <a:pPr algn="ctr"/>
            <a:r>
              <a:rPr lang="en-GB" b="1" dirty="0">
                <a:latin typeface="Arial Black" panose="020B0A04020102020204" pitchFamily="34" charset="0"/>
              </a:rPr>
              <a:t>Applied qualifications</a:t>
            </a:r>
          </a:p>
        </p:txBody>
      </p:sp>
      <p:sp>
        <p:nvSpPr>
          <p:cNvPr id="3" name="Content Placeholder 2">
            <a:extLst>
              <a:ext uri="{FF2B5EF4-FFF2-40B4-BE49-F238E27FC236}">
                <a16:creationId xmlns:a16="http://schemas.microsoft.com/office/drawing/2014/main" id="{7921CD51-142C-469E-B183-55683AAC942F}"/>
              </a:ext>
            </a:extLst>
          </p:cNvPr>
          <p:cNvSpPr>
            <a:spLocks noGrp="1"/>
          </p:cNvSpPr>
          <p:nvPr>
            <p:ph idx="1"/>
          </p:nvPr>
        </p:nvSpPr>
        <p:spPr/>
        <p:txBody>
          <a:bodyPr>
            <a:normAutofit fontScale="77500" lnSpcReduction="20000"/>
          </a:bodyPr>
          <a:lstStyle/>
          <a:p>
            <a:r>
              <a:rPr lang="en-GB" dirty="0">
                <a:latin typeface="Century Gothic" panose="020B0502020202020204" pitchFamily="34" charset="0"/>
              </a:rPr>
              <a:t>Description: Qualifications that give you a broad overview of working in a specific sector, like business, media, engineering, leisure or science and technology. A mix of classroom-based learning with the chance to get some practical skills.</a:t>
            </a:r>
          </a:p>
          <a:p>
            <a:r>
              <a:rPr lang="en-GB" dirty="0">
                <a:latin typeface="Century Gothic" panose="020B0502020202020204" pitchFamily="34" charset="0"/>
              </a:rPr>
              <a:t>Duration: Course dependent</a:t>
            </a:r>
          </a:p>
          <a:p>
            <a:r>
              <a:rPr lang="en-GB" dirty="0">
                <a:latin typeface="Century Gothic" panose="020B0502020202020204" pitchFamily="34" charset="0"/>
              </a:rPr>
              <a:t>Assessment: Course dependent (coursework and exams)</a:t>
            </a:r>
          </a:p>
          <a:p>
            <a:r>
              <a:rPr lang="en-GB" dirty="0">
                <a:latin typeface="Century Gothic" panose="020B0502020202020204" pitchFamily="34" charset="0"/>
                <a:hlinkClick r:id="rId2"/>
              </a:rPr>
              <a:t>Level of study:</a:t>
            </a:r>
            <a:r>
              <a:rPr lang="en-GB" dirty="0">
                <a:latin typeface="Century Gothic" panose="020B0502020202020204" pitchFamily="34" charset="0"/>
              </a:rPr>
              <a:t> 3</a:t>
            </a:r>
          </a:p>
          <a:p>
            <a:r>
              <a:rPr lang="en-GB" dirty="0">
                <a:latin typeface="Century Gothic" panose="020B0502020202020204" pitchFamily="34" charset="0"/>
              </a:rPr>
              <a:t>Entry requirements: Yes</a:t>
            </a:r>
          </a:p>
          <a:p>
            <a:r>
              <a:rPr lang="en-GB" dirty="0">
                <a:latin typeface="Century Gothic" panose="020B0502020202020204" pitchFamily="34" charset="0"/>
              </a:rPr>
              <a:t>Work experience: Course dependent</a:t>
            </a:r>
          </a:p>
          <a:p>
            <a:r>
              <a:rPr lang="en-GB" dirty="0">
                <a:latin typeface="Century Gothic" panose="020B0502020202020204" pitchFamily="34" charset="0"/>
              </a:rPr>
              <a:t>Leads to: University/college, </a:t>
            </a:r>
          </a:p>
          <a:p>
            <a:pPr marL="0" indent="0">
              <a:buNone/>
            </a:pPr>
            <a:r>
              <a:rPr lang="en-GB" dirty="0">
                <a:latin typeface="Century Gothic" panose="020B0502020202020204" pitchFamily="34" charset="0"/>
              </a:rPr>
              <a:t>   apprenticeship, work</a:t>
            </a:r>
          </a:p>
          <a:p>
            <a:r>
              <a:rPr lang="en-GB" dirty="0">
                <a:latin typeface="Century Gothic" panose="020B0502020202020204" pitchFamily="34" charset="0"/>
              </a:rPr>
              <a:t>Find out more: </a:t>
            </a:r>
          </a:p>
          <a:p>
            <a:pPr marL="0" indent="0">
              <a:buNone/>
            </a:pPr>
            <a:r>
              <a:rPr lang="en-GB" dirty="0">
                <a:latin typeface="Century Gothic" panose="020B0502020202020204" pitchFamily="34" charset="0"/>
                <a:hlinkClick r:id="rId3"/>
              </a:rPr>
              <a:t>Gov.uk information about applied qualifications</a:t>
            </a:r>
            <a:endParaRPr lang="en-GB" dirty="0">
              <a:latin typeface="Century Gothic" panose="020B0502020202020204" pitchFamily="34" charset="0"/>
            </a:endParaRPr>
          </a:p>
          <a:p>
            <a:pPr marL="0" indent="0">
              <a:buNone/>
            </a:pPr>
            <a:endParaRPr lang="en-GB" dirty="0"/>
          </a:p>
          <a:p>
            <a:endParaRPr lang="en-GB" dirty="0"/>
          </a:p>
        </p:txBody>
      </p:sp>
      <p:pic>
        <p:nvPicPr>
          <p:cNvPr id="8196" name="Picture 4" descr="WOW Project">
            <a:extLst>
              <a:ext uri="{FF2B5EF4-FFF2-40B4-BE49-F238E27FC236}">
                <a16:creationId xmlns:a16="http://schemas.microsoft.com/office/drawing/2014/main" id="{72E9AAE1-C36F-4A79-B11D-6981DD4531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5133" y="4420998"/>
            <a:ext cx="4576867" cy="2210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335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1196-7E47-47DC-A472-FF7A7A38A668}"/>
              </a:ext>
            </a:extLst>
          </p:cNvPr>
          <p:cNvSpPr>
            <a:spLocks noGrp="1"/>
          </p:cNvSpPr>
          <p:nvPr>
            <p:ph type="title"/>
          </p:nvPr>
        </p:nvSpPr>
        <p:spPr/>
        <p:txBody>
          <a:bodyPr>
            <a:normAutofit/>
          </a:bodyPr>
          <a:lstStyle/>
          <a:p>
            <a:pPr algn="ctr"/>
            <a:r>
              <a:rPr lang="en-GB" b="1" dirty="0">
                <a:latin typeface="Arial Black" panose="020B0A04020102020204" pitchFamily="34" charset="0"/>
              </a:rPr>
              <a:t>Combine work and study:</a:t>
            </a:r>
            <a:br>
              <a:rPr lang="en-GB" b="1" dirty="0">
                <a:latin typeface="Arial Black" panose="020B0A04020102020204" pitchFamily="34" charset="0"/>
              </a:rPr>
            </a:br>
            <a:r>
              <a:rPr lang="en-GB" b="1" dirty="0">
                <a:latin typeface="Arial Black" panose="020B0A04020102020204" pitchFamily="34" charset="0"/>
              </a:rPr>
              <a:t>Traineeships</a:t>
            </a:r>
          </a:p>
        </p:txBody>
      </p:sp>
      <p:sp>
        <p:nvSpPr>
          <p:cNvPr id="3" name="Content Placeholder 2">
            <a:extLst>
              <a:ext uri="{FF2B5EF4-FFF2-40B4-BE49-F238E27FC236}">
                <a16:creationId xmlns:a16="http://schemas.microsoft.com/office/drawing/2014/main" id="{7921CD51-142C-469E-B183-55683AAC942F}"/>
              </a:ext>
            </a:extLst>
          </p:cNvPr>
          <p:cNvSpPr>
            <a:spLocks noGrp="1"/>
          </p:cNvSpPr>
          <p:nvPr>
            <p:ph idx="1"/>
          </p:nvPr>
        </p:nvSpPr>
        <p:spPr>
          <a:xfrm>
            <a:off x="838200" y="2068906"/>
            <a:ext cx="10515600" cy="4351338"/>
          </a:xfrm>
        </p:spPr>
        <p:txBody>
          <a:bodyPr>
            <a:normAutofit fontScale="62500" lnSpcReduction="20000"/>
          </a:bodyPr>
          <a:lstStyle/>
          <a:p>
            <a:r>
              <a:rPr lang="en-GB" b="1" dirty="0">
                <a:latin typeface="Century Gothic" panose="020B0502020202020204" pitchFamily="34" charset="0"/>
              </a:rPr>
              <a:t>Description: </a:t>
            </a:r>
            <a:r>
              <a:rPr lang="en-GB" dirty="0">
                <a:latin typeface="Century Gothic" panose="020B0502020202020204" pitchFamily="34" charset="0"/>
              </a:rPr>
              <a:t>A course that includes a work placement that will get you ready for an apprenticeship or a job. You’ll get work experience and some help to apply for your next steps. You can also improve your maths and English skills. You’ll get work experience and some help to apply for whatever you do next.</a:t>
            </a:r>
          </a:p>
          <a:p>
            <a:r>
              <a:rPr lang="en-GB" b="1" dirty="0">
                <a:latin typeface="Century Gothic" panose="020B0502020202020204" pitchFamily="34" charset="0"/>
              </a:rPr>
              <a:t>Location: </a:t>
            </a:r>
            <a:r>
              <a:rPr lang="en-GB" dirty="0">
                <a:latin typeface="Century Gothic" panose="020B0502020202020204" pitchFamily="34" charset="0"/>
              </a:rPr>
              <a:t>You’ll spend a minimum of 70 hours in a work placement with the rest of your time in college or a training centre</a:t>
            </a:r>
          </a:p>
          <a:p>
            <a:r>
              <a:rPr lang="en-GB" b="1" dirty="0">
                <a:latin typeface="Century Gothic" panose="020B0502020202020204" pitchFamily="34" charset="0"/>
              </a:rPr>
              <a:t>Duration: </a:t>
            </a:r>
            <a:r>
              <a:rPr lang="en-GB" dirty="0">
                <a:latin typeface="Century Gothic" panose="020B0502020202020204" pitchFamily="34" charset="0"/>
              </a:rPr>
              <a:t>6 weeks to 1 year</a:t>
            </a:r>
          </a:p>
          <a:p>
            <a:r>
              <a:rPr lang="en-GB" b="1" dirty="0">
                <a:latin typeface="Century Gothic" panose="020B0502020202020204" pitchFamily="34" charset="0"/>
              </a:rPr>
              <a:t>Entry requirements: </a:t>
            </a:r>
            <a:r>
              <a:rPr lang="en-GB" dirty="0">
                <a:latin typeface="Century Gothic" panose="020B0502020202020204" pitchFamily="34" charset="0"/>
              </a:rPr>
              <a:t> You need to be aged between 16 to 24 or up to 25 with an </a:t>
            </a:r>
            <a:r>
              <a:rPr lang="en-GB" dirty="0">
                <a:latin typeface="Century Gothic" panose="020B0502020202020204" pitchFamily="34" charset="0"/>
                <a:hlinkClick r:id="rId2"/>
              </a:rPr>
              <a:t>Education Health and Care Plan</a:t>
            </a:r>
            <a:r>
              <a:rPr lang="en-GB" dirty="0">
                <a:latin typeface="Century Gothic" panose="020B0502020202020204" pitchFamily="34" charset="0"/>
              </a:rPr>
              <a:t> with no higher than a </a:t>
            </a:r>
            <a:r>
              <a:rPr lang="en-GB" dirty="0">
                <a:latin typeface="Century Gothic" panose="020B0502020202020204" pitchFamily="34" charset="0"/>
                <a:hlinkClick r:id="rId3"/>
              </a:rPr>
              <a:t>level 3 qualification</a:t>
            </a:r>
            <a:endParaRPr lang="en-GB" dirty="0">
              <a:latin typeface="Century Gothic" panose="020B0502020202020204" pitchFamily="34" charset="0"/>
            </a:endParaRPr>
          </a:p>
          <a:p>
            <a:r>
              <a:rPr lang="en-GB" dirty="0">
                <a:latin typeface="Century Gothic" panose="020B0502020202020204" pitchFamily="34" charset="0"/>
              </a:rPr>
              <a:t>Qualifications: English, maths, digital and work-related qualifications</a:t>
            </a:r>
          </a:p>
          <a:p>
            <a:r>
              <a:rPr lang="en-GB" dirty="0">
                <a:latin typeface="Century Gothic" panose="020B0502020202020204" pitchFamily="34" charset="0"/>
              </a:rPr>
              <a:t>Leads to: Apprenticeship, further education, work</a:t>
            </a:r>
          </a:p>
          <a:p>
            <a:r>
              <a:rPr lang="en-GB" dirty="0">
                <a:latin typeface="Century Gothic" panose="020B0502020202020204" pitchFamily="34" charset="0"/>
              </a:rPr>
              <a:t>Find out more:</a:t>
            </a:r>
          </a:p>
          <a:p>
            <a:pPr lvl="1"/>
            <a:r>
              <a:rPr lang="en-GB" dirty="0">
                <a:latin typeface="Century Gothic" panose="020B0502020202020204" pitchFamily="34" charset="0"/>
              </a:rPr>
              <a:t>ask your local college or training provider</a:t>
            </a:r>
          </a:p>
          <a:p>
            <a:pPr lvl="1"/>
            <a:r>
              <a:rPr lang="en-GB" dirty="0">
                <a:latin typeface="Century Gothic" panose="020B0502020202020204" pitchFamily="34" charset="0"/>
              </a:rPr>
              <a:t>speak to your school careers adviser</a:t>
            </a:r>
          </a:p>
          <a:p>
            <a:pPr lvl="1"/>
            <a:r>
              <a:rPr lang="en-GB" dirty="0">
                <a:latin typeface="Century Gothic" panose="020B0502020202020204" pitchFamily="34" charset="0"/>
              </a:rPr>
              <a:t>speak to your Jobcentre Plus adviser if you receive benefits</a:t>
            </a:r>
          </a:p>
          <a:p>
            <a:pPr lvl="1"/>
            <a:r>
              <a:rPr lang="en-GB" dirty="0">
                <a:latin typeface="Century Gothic" panose="020B0502020202020204" pitchFamily="34" charset="0"/>
                <a:hlinkClick r:id="rId4"/>
              </a:rPr>
              <a:t>find a traineeship</a:t>
            </a:r>
            <a:r>
              <a:rPr lang="en-GB" dirty="0">
                <a:latin typeface="Century Gothic" panose="020B0502020202020204" pitchFamily="34" charset="0"/>
              </a:rPr>
              <a:t> in your area</a:t>
            </a:r>
          </a:p>
          <a:p>
            <a:endParaRPr lang="en-GB" dirty="0"/>
          </a:p>
          <a:p>
            <a:endParaRPr lang="en-GB" dirty="0"/>
          </a:p>
        </p:txBody>
      </p:sp>
    </p:spTree>
    <p:extLst>
      <p:ext uri="{BB962C8B-B14F-4D97-AF65-F5344CB8AC3E}">
        <p14:creationId xmlns:p14="http://schemas.microsoft.com/office/powerpoint/2010/main" val="4066320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192</TotalTime>
  <Words>1278</Words>
  <Application>Microsoft Office PowerPoint</Application>
  <PresentationFormat>Widescreen</PresentationFormat>
  <Paragraphs>103</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Arial Black</vt:lpstr>
      <vt:lpstr>Calibri</vt:lpstr>
      <vt:lpstr>Calibri Light</vt:lpstr>
      <vt:lpstr>Century Gothic</vt:lpstr>
      <vt:lpstr>Wingdings 3</vt:lpstr>
      <vt:lpstr>Office Theme</vt:lpstr>
      <vt:lpstr>Slice</vt:lpstr>
      <vt:lpstr>Weekly Careers Bulletin</vt:lpstr>
      <vt:lpstr>Post 16 options</vt:lpstr>
      <vt:lpstr>Continue your studies</vt:lpstr>
      <vt:lpstr>Combine work and study</vt:lpstr>
      <vt:lpstr>A levels</vt:lpstr>
      <vt:lpstr>T Levels</vt:lpstr>
      <vt:lpstr>Technical and vocational qualifications</vt:lpstr>
      <vt:lpstr>Applied qualifications</vt:lpstr>
      <vt:lpstr>Combine work and study: Traineeships</vt:lpstr>
      <vt:lpstr>Supported internships</vt:lpstr>
      <vt:lpstr>Apprenticeships</vt:lpstr>
      <vt:lpstr>School leaver schemes</vt:lpstr>
      <vt:lpstr>For Post 16 Options visit: https://nationalcareers.service.gov.uk/careers-advice/career-choices-at-16  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PSHE - Careers</dc:title>
  <dc:creator>CunliffeR</dc:creator>
  <cp:lastModifiedBy>AshtonC</cp:lastModifiedBy>
  <cp:revision>17</cp:revision>
  <dcterms:created xsi:type="dcterms:W3CDTF">2021-09-07T12:05:21Z</dcterms:created>
  <dcterms:modified xsi:type="dcterms:W3CDTF">2022-09-09T14:53:44Z</dcterms:modified>
</cp:coreProperties>
</file>